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9" r:id="rId2"/>
  </p:sldMasterIdLst>
  <p:notesMasterIdLst>
    <p:notesMasterId r:id="rId49"/>
  </p:notesMasterIdLst>
  <p:sldIdLst>
    <p:sldId id="256" r:id="rId3"/>
    <p:sldId id="257" r:id="rId4"/>
    <p:sldId id="332" r:id="rId5"/>
    <p:sldId id="290" r:id="rId6"/>
    <p:sldId id="283" r:id="rId7"/>
    <p:sldId id="304" r:id="rId8"/>
    <p:sldId id="305" r:id="rId9"/>
    <p:sldId id="285" r:id="rId10"/>
    <p:sldId id="286" r:id="rId11"/>
    <p:sldId id="287" r:id="rId12"/>
    <p:sldId id="259" r:id="rId13"/>
    <p:sldId id="295" r:id="rId14"/>
    <p:sldId id="297" r:id="rId15"/>
    <p:sldId id="260" r:id="rId16"/>
    <p:sldId id="298" r:id="rId17"/>
    <p:sldId id="299" r:id="rId18"/>
    <p:sldId id="262" r:id="rId19"/>
    <p:sldId id="263" r:id="rId20"/>
    <p:sldId id="292" r:id="rId21"/>
    <p:sldId id="261" r:id="rId22"/>
    <p:sldId id="272" r:id="rId23"/>
    <p:sldId id="300" r:id="rId24"/>
    <p:sldId id="266" r:id="rId25"/>
    <p:sldId id="267" r:id="rId26"/>
    <p:sldId id="268" r:id="rId27"/>
    <p:sldId id="271" r:id="rId28"/>
    <p:sldId id="308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8" d="100"/>
          <a:sy n="58" d="100"/>
        </p:scale>
        <p:origin x="22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B614F-C899-497B-9B2E-818CC4E8D796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EBF1A-0C0D-4604-B95A-D0F40E928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4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2B79-A8A1-412E-98C4-FECB7DE5900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2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white">
            <a:xfrm>
              <a:off x="0" y="720"/>
              <a:ext cx="5760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7" name="Picture 5" descr="URBBAN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4" t="8493" r="35922"/>
            <a:stretch>
              <a:fillRect/>
            </a:stretch>
          </p:blipFill>
          <p:spPr bwMode="ltGray">
            <a:xfrm>
              <a:off x="0" y="0"/>
              <a:ext cx="5760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9188A36-AC15-4206-8481-5A6D9B6A5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41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C53CB-3464-4136-B0EB-B1C8A113A2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32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1E44C-0ED5-41ED-80E3-889D7C350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1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125E-6D98-491D-9FDD-68784A3177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363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37C33-0BBE-47ED-AB92-02AE48B5A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3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411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fld id="{21B475DD-2E2F-428B-B32B-2BBF553FBD8F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4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6A055-57C7-4714-A3EE-9366A9462189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84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B48CA-6F69-44E4-8910-628E70A1F3C3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6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F94C3-83D8-439D-AE4A-8B619AC174CD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4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75B91-B102-4FDD-9EF7-E2E8E5C6D5A3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9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0BFC8-B8E6-4304-A233-54DB38C4BB3F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DD589-8215-44EF-BA9C-2659DCA8C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59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AA2A7-9392-4571-9B3C-11856C1C997F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75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29586-5D8A-463F-B713-DA175060AC4C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61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E984C-012F-405B-BF85-1F9E2BE9BC91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99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61115-F1E7-4D92-A90E-1CFF3386B7A5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68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1572E-2C70-4232-A72F-A420BA1CF4A9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32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3" y="304800"/>
            <a:ext cx="75644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835F8-545B-49D3-BB8D-CB5BE02A0D94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7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4BE92-EA4F-4898-B736-6E35F23CA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33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23918-7595-4894-8745-D92C4BF125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76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1409A-800A-4255-A3B2-4A9F5A92A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05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A30B4-E22B-48CA-AC04-1339EFF6B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13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D3EF4-BB09-46B1-86DE-B4FBD9436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78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C6B28-D432-43A4-A67F-C3A4398F9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48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0A68F-10A7-409C-BEC5-137B25394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01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white">
            <a:xfrm>
              <a:off x="0" y="0"/>
              <a:ext cx="5760" cy="12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white">
            <a:xfrm>
              <a:off x="0" y="4080"/>
              <a:ext cx="576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1034" name="Picture 5" descr="URBBANN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7"/>
            <a:stretch>
              <a:fillRect/>
            </a:stretch>
          </p:blipFill>
          <p:spPr bwMode="ltGray">
            <a:xfrm>
              <a:off x="0" y="0"/>
              <a:ext cx="57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Narrow" panose="020B0606020202030204" pitchFamily="34" charset="0"/>
              </a:defRPr>
            </a:lvl1pPr>
          </a:lstStyle>
          <a:p>
            <a:fld id="{AB687A1B-351F-40DF-A95C-DD9CD7C2E2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3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15000"/>
        <a:buBlip>
          <a:blip r:embed="rId16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6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6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6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16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996633"/>
              </a:solidFill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9522583B-C6E5-4C21-B878-8ED1890E3014}" type="slidenum">
              <a:rPr lang="en-US" altLang="en-US">
                <a:solidFill>
                  <a:srgbClr val="996633"/>
                </a:solidFill>
              </a:rPr>
              <a:pPr/>
              <a:t>‹#›</a:t>
            </a:fld>
            <a:endParaRPr lang="en-US" alt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8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wmf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hyperlink" Target="http://upload.wikimedia.org/wikipedia/en/a/aa/Single_ring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n.wikipedia.org/wiki/Infiltrometer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upload.wikimedia.org/wikipedia/en/e/e9/Double_ring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re.ksu.edu/bookstore/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s.usda.gov/wps/portal/nrcs/detail/soils/survey/?cid=nrcs142p2_05416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cC7SPH2KEY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4290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/>
              <a:t>Infiltration</a:t>
            </a:r>
            <a:br>
              <a:rPr lang="en-US" altLang="en-US" sz="4000" dirty="0" smtClean="0"/>
            </a:br>
            <a:r>
              <a:rPr lang="en-US" altLang="en-US" sz="4000" dirty="0" smtClean="0"/>
              <a:t>Evapotranspiration</a:t>
            </a:r>
            <a:br>
              <a:rPr lang="en-US" altLang="en-US" sz="4000" dirty="0" smtClean="0"/>
            </a:br>
            <a:r>
              <a:rPr lang="en-US" altLang="en-US" sz="4000" dirty="0" smtClean="0"/>
              <a:t>and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>Soil Water Processes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381000"/>
            <a:ext cx="79629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Effective Rainfall (Precipitation)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Portion of rainfall that contributes to ET.</a:t>
            </a:r>
          </a:p>
          <a:p>
            <a:pPr lvl="1" eaLnBrk="1" hangingPunct="1"/>
            <a:r>
              <a:rPr lang="en-US" altLang="en-US" sz="2400" smtClean="0"/>
              <a:t>Pe = P – RO – D</a:t>
            </a:r>
          </a:p>
          <a:p>
            <a:pPr eaLnBrk="1" hangingPunct="1"/>
            <a:r>
              <a:rPr lang="en-US" altLang="en-US" smtClean="0"/>
              <a:t>Revised water balance</a:t>
            </a:r>
          </a:p>
          <a:p>
            <a:pPr lvl="1" eaLnBrk="1" hangingPunct="1"/>
            <a:r>
              <a:rPr lang="en-US" altLang="en-US" sz="2400" smtClean="0"/>
              <a:t>Pe + I – ET = </a:t>
            </a:r>
            <a:r>
              <a:rPr lang="en-US" altLang="en-US" sz="2400" smtClean="0">
                <a:sym typeface="Symbol" panose="05050102010706020507" pitchFamily="18" charset="2"/>
              </a:rPr>
              <a:t>WC</a:t>
            </a:r>
          </a:p>
          <a:p>
            <a:pPr eaLnBrk="1" hangingPunct="1"/>
            <a:r>
              <a:rPr lang="en-US" altLang="en-US" smtClean="0">
                <a:sym typeface="Symbol" panose="05050102010706020507" pitchFamily="18" charset="2"/>
              </a:rPr>
              <a:t>At steady state (long term estimates):</a:t>
            </a:r>
          </a:p>
          <a:p>
            <a:pPr lvl="1" eaLnBrk="1" hangingPunct="1"/>
            <a:r>
              <a:rPr lang="en-US" altLang="en-US" sz="2400" smtClean="0">
                <a:sym typeface="Symbol" panose="05050102010706020507" pitchFamily="18" charset="2"/>
              </a:rPr>
              <a:t>WC = 0</a:t>
            </a:r>
          </a:p>
          <a:p>
            <a:pPr lvl="1" eaLnBrk="1" hangingPunct="1"/>
            <a:r>
              <a:rPr lang="en-US" altLang="en-US" sz="2400" smtClean="0">
                <a:sym typeface="Symbol" panose="05050102010706020507" pitchFamily="18" charset="2"/>
              </a:rPr>
              <a:t>I = ET - Pe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Infiltration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movement of water across the air-soil surface interface or the entry of water into the soil surface.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affected by conditions above and below the soil surface.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Infiltration is one of the most heavily researched components of the hydrologic cycle but remains the most difficult component to quantify.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Infiltration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Four Zones”</a:t>
            </a:r>
          </a:p>
          <a:p>
            <a:pPr lvl="1"/>
            <a:r>
              <a:rPr lang="en-US" dirty="0" smtClean="0"/>
              <a:t>Saturated Zone</a:t>
            </a:r>
          </a:p>
          <a:p>
            <a:pPr lvl="1"/>
            <a:r>
              <a:rPr lang="en-US" dirty="0" smtClean="0"/>
              <a:t>Transition Zone</a:t>
            </a:r>
          </a:p>
          <a:p>
            <a:pPr lvl="1"/>
            <a:r>
              <a:rPr lang="en-US" dirty="0" smtClean="0"/>
              <a:t>Transmission Zone</a:t>
            </a:r>
          </a:p>
          <a:p>
            <a:pPr lvl="1"/>
            <a:r>
              <a:rPr lang="en-US" dirty="0" smtClean="0"/>
              <a:t>Wetting Zone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083" y="1752600"/>
            <a:ext cx="365823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Infiltration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994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Infiltration rate</a:t>
            </a:r>
          </a:p>
          <a:p>
            <a:pPr lvl="1" eaLnBrk="1" hangingPunct="1"/>
            <a:r>
              <a:rPr lang="en-US" altLang="en-US" sz="2400" smtClean="0"/>
              <a:t>Rate at which water enters the soil at the surface (in/hr or cm/hr)</a:t>
            </a:r>
          </a:p>
          <a:p>
            <a:pPr eaLnBrk="1" hangingPunct="1"/>
            <a:r>
              <a:rPr lang="en-US" altLang="en-US" sz="2800" smtClean="0"/>
              <a:t>Cumulative infiltration</a:t>
            </a:r>
          </a:p>
          <a:p>
            <a:pPr lvl="1" eaLnBrk="1" hangingPunct="1"/>
            <a:r>
              <a:rPr lang="en-US" altLang="en-US" sz="2400" smtClean="0"/>
              <a:t>Accumulated depth of water infiltrating during given time period</a:t>
            </a:r>
          </a:p>
        </p:txBody>
      </p:sp>
      <p:graphicFrame>
        <p:nvGraphicFramePr>
          <p:cNvPr id="410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246188" y="4344988"/>
          <a:ext cx="16637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6" name="Equation" r:id="rId3" imgW="1663700" imgH="736600" progId="Equation.3">
                  <p:embed/>
                </p:oleObj>
              </mc:Choice>
              <mc:Fallback>
                <p:oleObj name="Equation" r:id="rId3" imgW="16637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188" y="4344988"/>
                        <a:ext cx="1663700" cy="736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3352800" y="1752600"/>
          <a:ext cx="495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Equation" r:id="rId5" imgW="494870" imgH="304536" progId="Equation.3">
                  <p:embed/>
                </p:oleObj>
              </mc:Choice>
              <mc:Fallback>
                <p:oleObj name="Equation" r:id="rId5" imgW="494870" imgH="3045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4953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1227138" y="5492750"/>
          <a:ext cx="1358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Equation" r:id="rId7" imgW="1358900" imgH="609600" progId="Equation.3">
                  <p:embed/>
                </p:oleObj>
              </mc:Choice>
              <mc:Fallback>
                <p:oleObj name="Equation" r:id="rId7" imgW="13589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38" y="5492750"/>
                        <a:ext cx="1358900" cy="609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4029075"/>
            <a:ext cx="33432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6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Infiltration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Governed by:</a:t>
            </a:r>
          </a:p>
          <a:p>
            <a:pPr lvl="1" eaLnBrk="1" hangingPunct="1"/>
            <a:r>
              <a:rPr lang="en-US" altLang="en-US" smtClean="0"/>
              <a:t>Effects of gravity</a:t>
            </a:r>
          </a:p>
          <a:p>
            <a:pPr lvl="1" eaLnBrk="1" hangingPunct="1"/>
            <a:r>
              <a:rPr lang="en-US" altLang="en-US" smtClean="0"/>
              <a:t>Effects of capillary forces</a:t>
            </a:r>
          </a:p>
          <a:p>
            <a:pPr eaLnBrk="1" hangingPunct="1"/>
            <a:r>
              <a:rPr lang="en-US" altLang="en-US" smtClean="0"/>
              <a:t>Concerned with: </a:t>
            </a:r>
          </a:p>
          <a:p>
            <a:pPr lvl="1" eaLnBrk="1" hangingPunct="1"/>
            <a:r>
              <a:rPr lang="en-US" altLang="en-US" smtClean="0"/>
              <a:t>Saturated systems (i.e. pond liners) </a:t>
            </a:r>
          </a:p>
          <a:p>
            <a:pPr lvl="1" eaLnBrk="1" hangingPunct="1"/>
            <a:r>
              <a:rPr lang="en-US" altLang="en-US" smtClean="0"/>
              <a:t>Unsaturated systems (i.e. fields, lawns).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1071" y="1143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51" t="5482" r="73279" b="37348"/>
          <a:stretch/>
        </p:blipFill>
        <p:spPr>
          <a:xfrm>
            <a:off x="4724400" y="-106780"/>
            <a:ext cx="3808071" cy="70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4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0929" y="1142999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Saturated Systems - Darcy’s Law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343400" cy="4114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Q = flow rate (L</a:t>
            </a:r>
            <a:r>
              <a:rPr lang="en-US" altLang="en-US" sz="2800" baseline="30000" smtClean="0"/>
              <a:t>3</a:t>
            </a:r>
            <a:r>
              <a:rPr lang="en-US" altLang="en-US" sz="2800" smtClean="0"/>
              <a:t>/t)</a:t>
            </a:r>
          </a:p>
          <a:p>
            <a:pPr eaLnBrk="1" hangingPunct="1"/>
            <a:r>
              <a:rPr lang="en-US" altLang="en-US" sz="2800" smtClean="0"/>
              <a:t>K = sat. hydraulic conductivity</a:t>
            </a:r>
          </a:p>
          <a:p>
            <a:pPr eaLnBrk="1" hangingPunct="1"/>
            <a:r>
              <a:rPr lang="en-US" altLang="en-US" sz="2800" smtClean="0">
                <a:sym typeface="Symbol" panose="05050102010706020507" pitchFamily="18" charset="2"/>
              </a:rPr>
              <a:t>H = H</a:t>
            </a:r>
            <a:r>
              <a:rPr lang="en-US" altLang="en-US" sz="2800" baseline="-25000" smtClean="0">
                <a:sym typeface="Symbol" panose="05050102010706020507" pitchFamily="18" charset="2"/>
              </a:rPr>
              <a:t>2</a:t>
            </a:r>
            <a:r>
              <a:rPr lang="en-US" altLang="en-US" sz="2800" smtClean="0">
                <a:sym typeface="Symbol" panose="05050102010706020507" pitchFamily="18" charset="2"/>
              </a:rPr>
              <a:t>-H</a:t>
            </a:r>
            <a:r>
              <a:rPr lang="en-US" altLang="en-US" sz="2800" baseline="-25000" smtClean="0">
                <a:sym typeface="Symbol" panose="05050102010706020507" pitchFamily="18" charset="2"/>
              </a:rPr>
              <a:t>1</a:t>
            </a:r>
            <a:r>
              <a:rPr lang="en-US" altLang="en-US" sz="2800" smtClean="0">
                <a:sym typeface="Symbol" panose="05050102010706020507" pitchFamily="18" charset="2"/>
              </a:rPr>
              <a:t> = change in hydraulic head (L)</a:t>
            </a:r>
          </a:p>
          <a:p>
            <a:pPr eaLnBrk="1" hangingPunct="1"/>
            <a:r>
              <a:rPr lang="en-US" altLang="en-US" sz="2800" smtClean="0">
                <a:sym typeface="Symbol" panose="05050102010706020507" pitchFamily="18" charset="2"/>
              </a:rPr>
              <a:t>L = length of flow path (L)</a:t>
            </a:r>
          </a:p>
          <a:p>
            <a:pPr eaLnBrk="1" hangingPunct="1"/>
            <a:r>
              <a:rPr lang="en-US" altLang="en-US" sz="2800" smtClean="0">
                <a:sym typeface="Symbol" panose="05050102010706020507" pitchFamily="18" charset="2"/>
              </a:rPr>
              <a:t>A = cross sectional area</a:t>
            </a:r>
          </a:p>
          <a:p>
            <a:pPr eaLnBrk="1" hangingPunct="1"/>
            <a:r>
              <a:rPr lang="en-US" altLang="en-US" sz="2800" smtClean="0">
                <a:sym typeface="Symbol" panose="05050102010706020507" pitchFamily="18" charset="2"/>
              </a:rPr>
              <a:t>q = Darcy flux (L/t)</a:t>
            </a:r>
            <a:endParaRPr lang="en-US" altLang="en-US" sz="2800" smtClean="0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420528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133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735668"/>
              </p:ext>
            </p:extLst>
          </p:nvPr>
        </p:nvGraphicFramePr>
        <p:xfrm>
          <a:off x="1295400" y="1518444"/>
          <a:ext cx="2057400" cy="1096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r:id="rId4" imgW="714257" imgH="371501" progId="Equation.3">
                  <p:embed/>
                </p:oleObj>
              </mc:Choice>
              <mc:Fallback>
                <p:oleObj r:id="rId4" imgW="714257" imgH="371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18444"/>
                        <a:ext cx="2057400" cy="1096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411003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101959"/>
              </p:ext>
            </p:extLst>
          </p:nvPr>
        </p:nvGraphicFramePr>
        <p:xfrm>
          <a:off x="1066800" y="2631618"/>
          <a:ext cx="2438400" cy="1030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r:id="rId6" imgW="904959" imgH="371501" progId="Equation.3">
                  <p:embed/>
                </p:oleObj>
              </mc:Choice>
              <mc:Fallback>
                <p:oleObj r:id="rId6" imgW="904959" imgH="37150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631618"/>
                        <a:ext cx="2438400" cy="1030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84" y="3871914"/>
            <a:ext cx="3848100" cy="2905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Composite Conductivity	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4384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</a:t>
            </a:r>
          </a:p>
          <a:p>
            <a:pPr lvl="1" eaLnBrk="1" hangingPunct="1"/>
            <a:r>
              <a:rPr lang="en-US" altLang="en-US" smtClean="0"/>
              <a:t>L</a:t>
            </a:r>
            <a:r>
              <a:rPr lang="en-US" altLang="en-US" baseline="-25000" smtClean="0"/>
              <a:t>T </a:t>
            </a:r>
            <a:r>
              <a:rPr lang="en-US" altLang="en-US" smtClean="0"/>
              <a:t>= total length of flow path</a:t>
            </a:r>
          </a:p>
          <a:p>
            <a:pPr lvl="1" eaLnBrk="1" hangingPunct="1"/>
            <a:r>
              <a:rPr lang="en-US" altLang="en-US" smtClean="0"/>
              <a:t>L</a:t>
            </a:r>
            <a:r>
              <a:rPr lang="en-US" altLang="en-US" baseline="-25000" smtClean="0"/>
              <a:t>i </a:t>
            </a:r>
            <a:r>
              <a:rPr lang="en-US" altLang="en-US" smtClean="0"/>
              <a:t>= length of the ith flow path</a:t>
            </a:r>
          </a:p>
          <a:p>
            <a:pPr lvl="1" eaLnBrk="1" hangingPunct="1"/>
            <a:r>
              <a:rPr lang="en-US" altLang="en-US" smtClean="0"/>
              <a:t>K</a:t>
            </a:r>
            <a:r>
              <a:rPr lang="en-US" altLang="en-US" baseline="-25000" smtClean="0"/>
              <a:t>sati</a:t>
            </a:r>
            <a:r>
              <a:rPr lang="en-US" altLang="en-US" smtClean="0"/>
              <a:t> = conductivity of the ith layer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152900" y="312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14341" name="Object 4"/>
          <p:cNvGraphicFramePr>
            <a:graphicFrameLocks noChangeAspect="1"/>
          </p:cNvGraphicFramePr>
          <p:nvPr/>
        </p:nvGraphicFramePr>
        <p:xfrm>
          <a:off x="2819400" y="1981200"/>
          <a:ext cx="2362200" cy="169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r:id="rId4" imgW="819184" imgH="580893" progId="Equation.3">
                  <p:embed/>
                </p:oleObj>
              </mc:Choice>
              <mc:Fallback>
                <p:oleObj r:id="rId4" imgW="819184" imgH="58089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981200"/>
                        <a:ext cx="2362200" cy="169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261828"/>
            <a:ext cx="2933700" cy="26366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Factors Affecting Infiltration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Lecture Goals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en-US" altLang="en-US" sz="2000" kern="1200" dirty="0">
                <a:latin typeface="Arial" panose="020B0604020202020204" pitchFamily="34" charset="0"/>
              </a:rPr>
              <a:t>Identify the factors, such as soil type, moisture content, vegetative and surface cover, and time, that affect the cumulative infiltration and infiltration rates.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en-US" altLang="en-US" sz="2000" kern="1200" dirty="0">
                <a:latin typeface="Arial" panose="020B0604020202020204" pitchFamily="34" charset="0"/>
              </a:rPr>
              <a:t>Define the following terms: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Moisture content: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Gravimetric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Volumetric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Saturated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Pore Volume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Field Capacity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Available Water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2000" kern="1200" dirty="0">
                <a:latin typeface="Arial" panose="020B0604020202020204" pitchFamily="34" charset="0"/>
                <a:ea typeface="+mn-ea"/>
                <a:cs typeface="+mn-cs"/>
              </a:rPr>
              <a:t>Wilt Point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en-US" altLang="en-US" sz="2000" kern="1200" dirty="0" smtClean="0">
                <a:latin typeface="Arial" panose="020B0604020202020204" pitchFamily="34" charset="0"/>
              </a:rPr>
              <a:t>Discuss empirically </a:t>
            </a:r>
            <a:r>
              <a:rPr lang="en-US" altLang="en-US" sz="2000" kern="1200" dirty="0">
                <a:latin typeface="Arial" panose="020B0604020202020204" pitchFamily="34" charset="0"/>
              </a:rPr>
              <a:t>and theoretically </a:t>
            </a:r>
            <a:r>
              <a:rPr lang="en-US" altLang="en-US" sz="2000" kern="1200" dirty="0" smtClean="0">
                <a:latin typeface="Arial" panose="020B0604020202020204" pitchFamily="34" charset="0"/>
              </a:rPr>
              <a:t>models for </a:t>
            </a:r>
            <a:r>
              <a:rPr lang="en-US" altLang="en-US" sz="2000" kern="1200" dirty="0">
                <a:latin typeface="Arial" panose="020B0604020202020204" pitchFamily="34" charset="0"/>
              </a:rPr>
              <a:t>cumulative infiltration and infiltration rates via the Horton, Phillips and Green-</a:t>
            </a:r>
            <a:r>
              <a:rPr lang="en-US" altLang="en-US" sz="2000" kern="1200" dirty="0" err="1">
                <a:latin typeface="Arial" panose="020B0604020202020204" pitchFamily="34" charset="0"/>
              </a:rPr>
              <a:t>Ampt</a:t>
            </a:r>
            <a:r>
              <a:rPr lang="en-US" altLang="en-US" sz="2000" kern="1200" dirty="0">
                <a:latin typeface="Arial" panose="020B0604020202020204" pitchFamily="34" charset="0"/>
              </a:rPr>
              <a:t> equations.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en-US" altLang="en-US" sz="2000" kern="1200" dirty="0" smtClean="0">
                <a:latin typeface="Arial" panose="020B0604020202020204" pitchFamily="34" charset="0"/>
              </a:rPr>
              <a:t>Discuss </a:t>
            </a:r>
            <a:r>
              <a:rPr lang="en-US" altLang="en-US" sz="2000" kern="1200" dirty="0">
                <a:latin typeface="Arial" panose="020B0604020202020204" pitchFamily="34" charset="0"/>
              </a:rPr>
              <a:t>Darcy’s Law </a:t>
            </a:r>
            <a:r>
              <a:rPr lang="en-US" altLang="en-US" sz="2000" kern="1200" dirty="0" smtClean="0">
                <a:latin typeface="Arial" panose="020B0604020202020204" pitchFamily="34" charset="0"/>
              </a:rPr>
              <a:t>for </a:t>
            </a:r>
            <a:r>
              <a:rPr lang="en-US" altLang="en-US" sz="2000" kern="1200" dirty="0">
                <a:latin typeface="Arial" panose="020B0604020202020204" pitchFamily="34" charset="0"/>
              </a:rPr>
              <a:t>simple saturated flow scenarios.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en-US" altLang="en-US" sz="2000" kern="1200" dirty="0" smtClean="0">
                <a:latin typeface="Arial" panose="020B0604020202020204" pitchFamily="34" charset="0"/>
              </a:rPr>
              <a:t>Conduct </a:t>
            </a:r>
            <a:r>
              <a:rPr lang="en-US" altLang="en-US" sz="2000" kern="1200" dirty="0">
                <a:latin typeface="Arial" panose="020B0604020202020204" pitchFamily="34" charset="0"/>
              </a:rPr>
              <a:t>a soil water balance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Factors Affecting Infiltration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 texture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 organic matter and chemical content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 density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cover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depth of surface ponding (surface roughness)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capillary action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soil moisture conditions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sealing</a:t>
            </a:r>
          </a:p>
          <a:p>
            <a:pPr eaLnBrk="1" hangingPunct="1"/>
            <a:r>
              <a:rPr lang="en-US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macropore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density and size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rainfall intensity</a:t>
            </a:r>
          </a:p>
          <a:p>
            <a:pPr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subsurface conditions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EW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0772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53752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695450" y="575945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Infiltrometers</a:t>
            </a:r>
          </a:p>
        </p:txBody>
      </p:sp>
      <p:pic>
        <p:nvPicPr>
          <p:cNvPr id="5123" name="Picture 2" descr="File:Single r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704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File:Double rin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2" y="4149188"/>
            <a:ext cx="3069137" cy="230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1482452" y="1128776"/>
            <a:ext cx="136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Single Ring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1482725" y="375645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Double Ring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533400" y="6489253"/>
            <a:ext cx="33185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hlinkClick r:id="rId6"/>
              </a:rPr>
              <a:t>http://en.wikipedia.org/wiki/Infiltrometer</a:t>
            </a:r>
            <a:r>
              <a:rPr lang="en-US" altLang="en-US" sz="14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50930"/>
          <a:stretch/>
        </p:blipFill>
        <p:spPr>
          <a:xfrm>
            <a:off x="4580986" y="2516854"/>
            <a:ext cx="403860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NEW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3374" r="12146" b="6061"/>
          <a:stretch>
            <a:fillRect/>
          </a:stretch>
        </p:blipFill>
        <p:spPr bwMode="auto">
          <a:xfrm>
            <a:off x="533400" y="1066800"/>
            <a:ext cx="80772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685800" y="5181600"/>
            <a:ext cx="7620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Unsaturated Sytems –</a:t>
            </a:r>
            <a:br>
              <a:rPr lang="en-US" altLang="en-US" smtClean="0"/>
            </a:br>
            <a:r>
              <a:rPr lang="en-US" altLang="en-US" smtClean="0"/>
              <a:t>Predicting Infiltration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Horton Equation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Empirical constants with lack of physical basis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Green-Ampt Equation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Most popular physical based equation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Phillips/Richards Equation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Darcy’s Law for unsaturated flow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Very difficult partial differential equation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Numerical and analytical solutions for special cases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Horton Equation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459892"/>
            <a:ext cx="77724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f = Horton infiltration (L/t)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f</a:t>
            </a:r>
            <a:r>
              <a:rPr lang="en-US" altLang="en-US" sz="2400" baseline="-25000" dirty="0" smtClean="0"/>
              <a:t>c</a:t>
            </a:r>
            <a:r>
              <a:rPr lang="en-US" altLang="en-US" sz="2400" dirty="0" smtClean="0"/>
              <a:t> = steady state infiltration rate (L/t)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/>
              <a:t>f</a:t>
            </a:r>
            <a:r>
              <a:rPr lang="en-US" altLang="en-US" sz="2400" baseline="-25000" dirty="0" err="1" smtClean="0"/>
              <a:t>o</a:t>
            </a:r>
            <a:r>
              <a:rPr lang="en-US" altLang="en-US" sz="2400" dirty="0" smtClean="0"/>
              <a:t> = initial infiltration rate (L/t)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K = empirical constant (1/t)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t = time (t)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4800" y="2044711"/>
            <a:ext cx="39418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i="1" dirty="0">
                <a:latin typeface="Times New Roman" panose="02020603050405020304" pitchFamily="18" charset="0"/>
              </a:rPr>
              <a:t>f = f</a:t>
            </a:r>
            <a:r>
              <a:rPr lang="en-US" altLang="en-US" sz="4000" i="1" baseline="-25000" dirty="0">
                <a:latin typeface="Times New Roman" panose="02020603050405020304" pitchFamily="18" charset="0"/>
              </a:rPr>
              <a:t>c </a:t>
            </a:r>
            <a:r>
              <a:rPr lang="en-US" altLang="en-US" sz="4000" i="1" dirty="0">
                <a:latin typeface="Times New Roman" panose="02020603050405020304" pitchFamily="18" charset="0"/>
              </a:rPr>
              <a:t>+ (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f</a:t>
            </a:r>
            <a:r>
              <a:rPr lang="en-US" altLang="en-US" sz="4000" i="1" baseline="-25000" dirty="0" err="1">
                <a:latin typeface="Times New Roman" panose="02020603050405020304" pitchFamily="18" charset="0"/>
              </a:rPr>
              <a:t>o</a:t>
            </a:r>
            <a:r>
              <a:rPr lang="en-US" altLang="en-US" sz="4000" i="1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>
                <a:latin typeface="Times New Roman" panose="02020603050405020304" pitchFamily="18" charset="0"/>
              </a:rPr>
              <a:t>- f</a:t>
            </a:r>
            <a:r>
              <a:rPr lang="en-US" altLang="en-US" sz="4000" i="1" baseline="-25000" dirty="0">
                <a:latin typeface="Times New Roman" panose="02020603050405020304" pitchFamily="18" charset="0"/>
              </a:rPr>
              <a:t>c</a:t>
            </a:r>
            <a:r>
              <a:rPr lang="en-US" altLang="en-US" sz="4000" i="1" dirty="0">
                <a:latin typeface="Times New Roman" panose="02020603050405020304" pitchFamily="18" charset="0"/>
              </a:rPr>
              <a:t>)e</a:t>
            </a:r>
            <a:r>
              <a:rPr lang="en-US" altLang="en-US" sz="4000" i="1" baseline="30000" dirty="0">
                <a:latin typeface="Times New Roman" panose="02020603050405020304" pitchFamily="18" charset="0"/>
              </a:rPr>
              <a:t>-</a:t>
            </a:r>
            <a:r>
              <a:rPr lang="en-US" altLang="en-US" sz="4000" i="1" baseline="30000" dirty="0" err="1">
                <a:latin typeface="Times New Roman" panose="02020603050405020304" pitchFamily="18" charset="0"/>
              </a:rPr>
              <a:t>Kt</a:t>
            </a:r>
            <a:endParaRPr lang="en-US" altLang="en-US" sz="4000" i="1" baseline="30000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2690812"/>
            <a:ext cx="4286250" cy="39147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Green-Ampt Equation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3429000"/>
            <a:ext cx="5029200" cy="2743200"/>
          </a:xfrm>
        </p:spPr>
        <p:txBody>
          <a:bodyPr/>
          <a:lstStyle/>
          <a:p>
            <a:pPr eaLnBrk="1" hangingPunct="1"/>
            <a:r>
              <a:rPr lang="en-US" altLang="en-US" sz="2000" i="1" smtClean="0"/>
              <a:t>f </a:t>
            </a:r>
            <a:r>
              <a:rPr lang="en-US" altLang="en-US" sz="2000" smtClean="0"/>
              <a:t>= infiltration rate (L/t)</a:t>
            </a:r>
          </a:p>
          <a:p>
            <a:pPr eaLnBrk="1" hangingPunct="1"/>
            <a:r>
              <a:rPr lang="en-US" altLang="en-US" sz="2000" smtClean="0"/>
              <a:t>K = hydraulic conductivity of the wetted part of the soil</a:t>
            </a:r>
          </a:p>
          <a:p>
            <a:pPr eaLnBrk="1" hangingPunct="1"/>
            <a:r>
              <a:rPr lang="en-US" altLang="en-US" sz="2000" smtClean="0"/>
              <a:t>H</a:t>
            </a:r>
            <a:r>
              <a:rPr lang="en-US" altLang="en-US" sz="2000" baseline="-25000" smtClean="0"/>
              <a:t>o</a:t>
            </a:r>
            <a:r>
              <a:rPr lang="en-US" altLang="en-US" sz="2000" smtClean="0"/>
              <a:t> = depth of water ponding on the soil surface</a:t>
            </a:r>
          </a:p>
          <a:p>
            <a:pPr eaLnBrk="1" hangingPunct="1"/>
            <a:r>
              <a:rPr lang="en-US" altLang="en-US" sz="2000" smtClean="0"/>
              <a:t>L = depth of the wetting front below the surface</a:t>
            </a:r>
          </a:p>
          <a:p>
            <a:pPr eaLnBrk="1" hangingPunct="1"/>
            <a:r>
              <a:rPr lang="en-US" altLang="en-US" sz="2000" smtClean="0">
                <a:sym typeface="Symbol" panose="05050102010706020507" pitchFamily="18" charset="2"/>
              </a:rPr>
              <a:t>S</a:t>
            </a:r>
            <a:r>
              <a:rPr lang="en-US" altLang="en-US" sz="2000" baseline="-25000" smtClean="0">
                <a:sym typeface="Symbol" panose="05050102010706020507" pitchFamily="18" charset="2"/>
              </a:rPr>
              <a:t>w</a:t>
            </a:r>
            <a:r>
              <a:rPr lang="en-US" altLang="en-US" sz="2000" smtClean="0">
                <a:sym typeface="Symbol" panose="05050102010706020507" pitchFamily="18" charset="2"/>
              </a:rPr>
              <a:t> = effective suction at the wetting front</a:t>
            </a:r>
            <a:endParaRPr lang="en-US" altLang="en-US" sz="2000" smtClean="0"/>
          </a:p>
          <a:p>
            <a:pPr eaLnBrk="1" hangingPunct="1"/>
            <a:endParaRPr lang="en-US" altLang="en-US" sz="2000" smtClean="0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363855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5605" name="Group 28"/>
          <p:cNvGrpSpPr>
            <a:grpSpLocks/>
          </p:cNvGrpSpPr>
          <p:nvPr/>
        </p:nvGrpSpPr>
        <p:grpSpPr bwMode="auto">
          <a:xfrm>
            <a:off x="76200" y="3505200"/>
            <a:ext cx="3595688" cy="2239963"/>
            <a:chOff x="192" y="2208"/>
            <a:chExt cx="2265" cy="1411"/>
          </a:xfrm>
        </p:grpSpPr>
        <p:sp>
          <p:nvSpPr>
            <p:cNvPr id="25608" name="Text Box 17"/>
            <p:cNvSpPr txBox="1">
              <a:spLocks noChangeArrowheads="1"/>
            </p:cNvSpPr>
            <p:nvPr/>
          </p:nvSpPr>
          <p:spPr bwMode="auto">
            <a:xfrm>
              <a:off x="240" y="2640"/>
              <a:ext cx="9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Wetting Front</a:t>
              </a:r>
            </a:p>
          </p:txBody>
        </p:sp>
        <p:sp>
          <p:nvSpPr>
            <p:cNvPr id="25609" name="Rectangle 19" descr="60%"/>
            <p:cNvSpPr>
              <a:spLocks noChangeArrowheads="1"/>
            </p:cNvSpPr>
            <p:nvPr/>
          </p:nvSpPr>
          <p:spPr bwMode="auto">
            <a:xfrm>
              <a:off x="1301" y="2310"/>
              <a:ext cx="1156" cy="1309"/>
            </a:xfrm>
            <a:prstGeom prst="rect">
              <a:avLst/>
            </a:prstGeom>
            <a:pattFill prst="pct60">
              <a:fgClr>
                <a:srgbClr val="00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10" name="Rectangle 20" descr="Large confetti"/>
            <p:cNvSpPr>
              <a:spLocks noChangeArrowheads="1"/>
            </p:cNvSpPr>
            <p:nvPr/>
          </p:nvSpPr>
          <p:spPr bwMode="auto">
            <a:xfrm>
              <a:off x="1301" y="3161"/>
              <a:ext cx="1156" cy="458"/>
            </a:xfrm>
            <a:prstGeom prst="rect">
              <a:avLst/>
            </a:prstGeom>
            <a:pattFill prst="lgConfetti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11" name="Rectangle 21"/>
            <p:cNvSpPr>
              <a:spLocks noChangeArrowheads="1"/>
            </p:cNvSpPr>
            <p:nvPr/>
          </p:nvSpPr>
          <p:spPr bwMode="auto">
            <a:xfrm>
              <a:off x="1301" y="2244"/>
              <a:ext cx="1156" cy="6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12" name="Text Box 22"/>
            <p:cNvSpPr txBox="1">
              <a:spLocks noChangeArrowheads="1"/>
            </p:cNvSpPr>
            <p:nvPr/>
          </p:nvSpPr>
          <p:spPr bwMode="auto">
            <a:xfrm>
              <a:off x="1659" y="2559"/>
              <a:ext cx="46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Ksat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  <a:sym typeface="Symbol" panose="05050102010706020507" pitchFamily="18" charset="2"/>
                </a:rPr>
                <a:t>sat</a:t>
              </a:r>
              <a:endParaRPr lang="en-US" altLang="en-US" sz="2000" b="1">
                <a:latin typeface="Arial" panose="020B0604020202020204" pitchFamily="34" charset="0"/>
              </a:endParaRPr>
            </a:p>
          </p:txBody>
        </p:sp>
        <p:sp>
          <p:nvSpPr>
            <p:cNvPr id="25613" name="Line 23"/>
            <p:cNvSpPr>
              <a:spLocks noChangeShapeType="1"/>
            </p:cNvSpPr>
            <p:nvPr/>
          </p:nvSpPr>
          <p:spPr bwMode="auto">
            <a:xfrm>
              <a:off x="816" y="2880"/>
              <a:ext cx="48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614" name="Text Box 24"/>
            <p:cNvSpPr txBox="1">
              <a:spLocks noChangeArrowheads="1"/>
            </p:cNvSpPr>
            <p:nvPr/>
          </p:nvSpPr>
          <p:spPr bwMode="auto">
            <a:xfrm>
              <a:off x="192" y="3024"/>
              <a:ext cx="5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Datum</a:t>
              </a:r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>
              <a:off x="702" y="3161"/>
              <a:ext cx="5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702" y="2208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Dp</a:t>
              </a:r>
            </a:p>
          </p:txBody>
        </p:sp>
        <p:sp>
          <p:nvSpPr>
            <p:cNvPr id="25617" name="Line 27"/>
            <p:cNvSpPr>
              <a:spLocks noChangeShapeType="1"/>
            </p:cNvSpPr>
            <p:nvPr/>
          </p:nvSpPr>
          <p:spPr bwMode="auto">
            <a:xfrm>
              <a:off x="981" y="2277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5606" name="Rectangle 3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5607" name="Object 29"/>
          <p:cNvGraphicFramePr>
            <a:graphicFrameLocks noChangeAspect="1"/>
          </p:cNvGraphicFramePr>
          <p:nvPr/>
        </p:nvGraphicFramePr>
        <p:xfrm>
          <a:off x="2362200" y="1871663"/>
          <a:ext cx="35814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Equation" r:id="rId4" imgW="1304976" imgH="371501" progId="Equation.3">
                  <p:embed/>
                </p:oleObj>
              </mc:Choice>
              <mc:Fallback>
                <p:oleObj name="Equation" r:id="rId4" imgW="1304976" imgH="371501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871663"/>
                        <a:ext cx="35814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ydrologic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"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9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Lecture Goals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Understand several empirical and physically based models for predicting evaporation from climatological data and evaporation pans</a:t>
            </a:r>
            <a:r>
              <a:rPr lang="en-US" altLang="en-US" smtClean="0"/>
              <a:t>.</a:t>
            </a:r>
          </a:p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Predict evapotranspiration of crops by calculating evaporation from nearby water bodies and transpiration from well-watered crops</a:t>
            </a:r>
            <a:r>
              <a:rPr lang="en-US" altLang="en-US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3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Read and Explain Pairs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2971800"/>
            <a:ext cx="3962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What is ET?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371600" y="4191000"/>
            <a:ext cx="7705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hlinkClick r:id="rId2"/>
              </a:rPr>
              <a:t>http://www.ksre.ksu.edu/bookstore</a:t>
            </a:r>
            <a:r>
              <a:rPr lang="en-US" altLang="en-US" sz="3600">
                <a:solidFill>
                  <a:srgbClr val="0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428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ydrologic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"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80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981200"/>
            <a:ext cx="7467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What is evapotranspiration (ET)?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Why is understanding ET important?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What methods (balance types) can be used to calculate ET?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What are the primary equations used for determining ET?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How does ET affect soil water availability?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Define Field Capacity (FC):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Define Available Water (AW):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Define Wilt Point (WP):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Define gravitational water: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Define soil porosity: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Define saturated water content:</a:t>
            </a:r>
          </a:p>
        </p:txBody>
      </p:sp>
    </p:spTree>
    <p:extLst>
      <p:ext uri="{BB962C8B-B14F-4D97-AF65-F5344CB8AC3E}">
        <p14:creationId xmlns:p14="http://schemas.microsoft.com/office/powerpoint/2010/main" val="7276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Evaporation / Transpiration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Evaporation</a:t>
            </a:r>
          </a:p>
          <a:p>
            <a:pPr lvl="1" eaLnBrk="1" hangingPunct="1"/>
            <a:r>
              <a:rPr lang="en-US" altLang="en-US" smtClean="0"/>
              <a:t>The transfer of liquid water into the atmosphere.  </a:t>
            </a:r>
          </a:p>
          <a:p>
            <a:pPr lvl="1" eaLnBrk="1" hangingPunct="1"/>
            <a:r>
              <a:rPr lang="en-US" altLang="en-US" smtClean="0"/>
              <a:t>Driven by solar energy.</a:t>
            </a:r>
          </a:p>
          <a:p>
            <a:pPr lvl="1" eaLnBrk="1" hangingPunct="1"/>
            <a:r>
              <a:rPr lang="en-US" altLang="en-US" smtClean="0"/>
              <a:t>Dependent on mass transfer relationships.</a:t>
            </a:r>
          </a:p>
          <a:p>
            <a:pPr eaLnBrk="1" hangingPunct="1"/>
            <a:r>
              <a:rPr lang="en-US" altLang="en-US" smtClean="0"/>
              <a:t>Transpiration</a:t>
            </a:r>
          </a:p>
          <a:p>
            <a:pPr lvl="1" eaLnBrk="1" hangingPunct="1"/>
            <a:r>
              <a:rPr lang="en-US" altLang="en-US" smtClean="0"/>
              <a:t>Process through which water vapor passes into the atmosphere through plant tissue.</a:t>
            </a:r>
          </a:p>
        </p:txBody>
      </p:sp>
    </p:spTree>
    <p:extLst>
      <p:ext uri="{BB962C8B-B14F-4D97-AF65-F5344CB8AC3E}">
        <p14:creationId xmlns:p14="http://schemas.microsoft.com/office/powerpoint/2010/main" val="12651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5" descr="uspanev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20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W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2594" r="2336" b="2553"/>
          <a:stretch>
            <a:fillRect/>
          </a:stretch>
        </p:blipFill>
        <p:spPr bwMode="auto">
          <a:xfrm>
            <a:off x="1295400" y="8382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0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3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40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57200"/>
            <a:ext cx="8953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5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5" descr="Mean Annual Potential Evapotranspi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175"/>
            <a:ext cx="91440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Pan Evaportion – </a:t>
            </a:r>
            <a:br>
              <a:rPr lang="en-US" altLang="en-US" smtClean="0"/>
            </a:br>
            <a:r>
              <a:rPr lang="en-US" altLang="en-US" sz="3200" smtClean="0"/>
              <a:t>Standard Class A Pan</a:t>
            </a:r>
          </a:p>
        </p:txBody>
      </p:sp>
      <p:pic>
        <p:nvPicPr>
          <p:cNvPr id="14341" name="Picture 5" descr="evappanhor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3" y="3953853"/>
            <a:ext cx="4343400" cy="284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53000" y="1863969"/>
            <a:ext cx="4305300" cy="2036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996633"/>
              </a:buClr>
            </a:pPr>
            <a:r>
              <a:rPr lang="en-US" altLang="en-US" sz="1800" kern="0" smtClean="0">
                <a:solidFill>
                  <a:srgbClr val="000000"/>
                </a:solidFill>
              </a:rPr>
              <a:t>National Weather Service Class A type</a:t>
            </a:r>
          </a:p>
          <a:p>
            <a:pPr eaLnBrk="1" hangingPunct="1">
              <a:lnSpc>
                <a:spcPct val="80000"/>
              </a:lnSpc>
              <a:buClr>
                <a:srgbClr val="996633"/>
              </a:buClr>
            </a:pPr>
            <a:r>
              <a:rPr lang="en-US" altLang="en-US" sz="1800" kern="0" smtClean="0">
                <a:solidFill>
                  <a:srgbClr val="000000"/>
                </a:solidFill>
              </a:rPr>
              <a:t>Installed on a wooden platform in a grassy location</a:t>
            </a:r>
          </a:p>
          <a:p>
            <a:pPr eaLnBrk="1" hangingPunct="1">
              <a:lnSpc>
                <a:spcPct val="80000"/>
              </a:lnSpc>
              <a:buClr>
                <a:srgbClr val="996633"/>
              </a:buClr>
            </a:pPr>
            <a:r>
              <a:rPr lang="en-US" altLang="en-US" sz="1800" kern="0" smtClean="0">
                <a:solidFill>
                  <a:srgbClr val="000000"/>
                </a:solidFill>
              </a:rPr>
              <a:t>Filled with water to within 2.5 inches of the top</a:t>
            </a:r>
          </a:p>
          <a:p>
            <a:pPr eaLnBrk="1" hangingPunct="1">
              <a:lnSpc>
                <a:spcPct val="80000"/>
              </a:lnSpc>
              <a:buClr>
                <a:srgbClr val="996633"/>
              </a:buClr>
            </a:pPr>
            <a:r>
              <a:rPr lang="en-US" altLang="en-US" sz="1800" kern="0" smtClean="0">
                <a:solidFill>
                  <a:srgbClr val="000000"/>
                </a:solidFill>
              </a:rPr>
              <a:t>Evaporation rate is measured by manual readings or with an analog output evaporation gauge </a:t>
            </a: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04" y="1447628"/>
            <a:ext cx="3639627" cy="198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39589"/>
            <a:ext cx="2710374" cy="32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ET Measurement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943600" y="1143000"/>
            <a:ext cx="2693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Weighing Lysimeter</a:t>
            </a:r>
          </a:p>
        </p:txBody>
      </p:sp>
      <p:pic>
        <p:nvPicPr>
          <p:cNvPr id="15364" name="Picture 7" descr="Lysimeter_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50"/>
            <a:ext cx="71628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553200" y="3581400"/>
            <a:ext cx="2293938" cy="15525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A = soil media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B = scale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 = flow through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D = precipitation</a:t>
            </a:r>
          </a:p>
        </p:txBody>
      </p:sp>
    </p:spTree>
    <p:extLst>
      <p:ext uri="{BB962C8B-B14F-4D97-AF65-F5344CB8AC3E}">
        <p14:creationId xmlns:p14="http://schemas.microsoft.com/office/powerpoint/2010/main" val="25800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Prediction Methods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Mass Transfer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i.e. Thornthwaite Holzman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Based on variations of Fick’s Law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A vapor concentration transport model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Energy Balance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Most practical methods (i.e. Penman)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Empirical Radiation Methods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i.e. Blaney-Criddle and Jensen-Haise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Combination Methods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i.e. Penman Montheith (Energy Balance-Mass Transfer)</a:t>
            </a:r>
          </a:p>
        </p:txBody>
      </p:sp>
    </p:spTree>
    <p:extLst>
      <p:ext uri="{BB962C8B-B14F-4D97-AF65-F5344CB8AC3E}">
        <p14:creationId xmlns:p14="http://schemas.microsoft.com/office/powerpoint/2010/main" val="4201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Definitions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Water Content</a:t>
            </a:r>
          </a:p>
          <a:p>
            <a:pPr lvl="1" eaLnBrk="1" hangingPunct="1"/>
            <a:r>
              <a:rPr lang="en-US" altLang="en-US" dirty="0" smtClean="0"/>
              <a:t>Gravimetric</a:t>
            </a:r>
          </a:p>
          <a:p>
            <a:pPr lvl="1" eaLnBrk="1" hangingPunct="1"/>
            <a:r>
              <a:rPr lang="en-US" altLang="en-US" dirty="0" smtClean="0"/>
              <a:t>Volumetric</a:t>
            </a:r>
          </a:p>
          <a:p>
            <a:pPr eaLnBrk="1" hangingPunct="1"/>
            <a:r>
              <a:rPr lang="en-US" altLang="en-US" dirty="0" smtClean="0"/>
              <a:t>Porosity</a:t>
            </a:r>
          </a:p>
          <a:p>
            <a:pPr eaLnBrk="1" hangingPunct="1"/>
            <a:r>
              <a:rPr lang="en-US" altLang="en-US" dirty="0" smtClean="0"/>
              <a:t>Degree of Saturation</a:t>
            </a:r>
          </a:p>
          <a:p>
            <a:pPr eaLnBrk="1" hangingPunct="1"/>
            <a:r>
              <a:rPr lang="en-US" altLang="en-US" dirty="0" smtClean="0"/>
              <a:t>Bulk Density</a:t>
            </a:r>
          </a:p>
          <a:p>
            <a:pPr eaLnBrk="1" hangingPunct="1"/>
            <a:r>
              <a:rPr lang="en-US" altLang="en-US" dirty="0" smtClean="0"/>
              <a:t>Particle Density</a:t>
            </a:r>
          </a:p>
          <a:p>
            <a:pPr eaLnBrk="1" hangingPunct="1"/>
            <a:r>
              <a:rPr lang="en-US" altLang="en-US" dirty="0" smtClean="0"/>
              <a:t>Specific Gravity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Field Capacity</a:t>
            </a:r>
          </a:p>
          <a:p>
            <a:pPr eaLnBrk="1" hangingPunct="1"/>
            <a:r>
              <a:rPr lang="en-US" altLang="en-US" smtClean="0"/>
              <a:t>Permanent Wilt Point</a:t>
            </a:r>
          </a:p>
          <a:p>
            <a:pPr eaLnBrk="1" hangingPunct="1"/>
            <a:r>
              <a:rPr lang="en-US" altLang="en-US" smtClean="0"/>
              <a:t>Available Water</a:t>
            </a:r>
          </a:p>
          <a:p>
            <a:pPr eaLnBrk="1" hangingPunct="1"/>
            <a:r>
              <a:rPr lang="en-US" altLang="en-US" smtClean="0"/>
              <a:t>Hygroscopic Water</a:t>
            </a:r>
          </a:p>
          <a:p>
            <a:pPr eaLnBrk="1" hangingPunct="1"/>
            <a:r>
              <a:rPr lang="en-US" altLang="en-US" smtClean="0"/>
              <a:t>Capillary Water</a:t>
            </a:r>
          </a:p>
          <a:p>
            <a:pPr eaLnBrk="1" hangingPunct="1"/>
            <a:r>
              <a:rPr lang="en-US" altLang="en-US" smtClean="0"/>
              <a:t>Gravity Water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Evapotranspiration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Main factor controlling soil moisture</a:t>
            </a:r>
          </a:p>
          <a:p>
            <a:pPr lvl="1" eaLnBrk="1" hangingPunct="1"/>
            <a:r>
              <a:rPr lang="en-US" altLang="en-US" smtClean="0"/>
              <a:t>Significant effect on infiltration and runoff.</a:t>
            </a:r>
          </a:p>
          <a:p>
            <a:pPr eaLnBrk="1" hangingPunct="1"/>
            <a:r>
              <a:rPr lang="en-US" altLang="en-US" smtClean="0"/>
              <a:t>Greatest during the growing season.</a:t>
            </a:r>
          </a:p>
          <a:p>
            <a:pPr eaLnBrk="1" hangingPunct="1"/>
            <a:r>
              <a:rPr lang="en-US" altLang="en-US" smtClean="0"/>
              <a:t>Estimations important for continuous simulation models.</a:t>
            </a:r>
          </a:p>
          <a:p>
            <a:pPr eaLnBrk="1" hangingPunct="1"/>
            <a:r>
              <a:rPr lang="en-US" altLang="en-US" smtClean="0"/>
              <a:t>Not important for single event analysis.</a:t>
            </a:r>
          </a:p>
        </p:txBody>
      </p:sp>
    </p:spTree>
    <p:extLst>
      <p:ext uri="{BB962C8B-B14F-4D97-AF65-F5344CB8AC3E}">
        <p14:creationId xmlns:p14="http://schemas.microsoft.com/office/powerpoint/2010/main" val="4217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Penman-Monteith Equation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3276600"/>
            <a:ext cx="78486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i="1" smtClean="0">
                <a:sym typeface="Symbol" panose="05050102010706020507" pitchFamily="18" charset="2"/>
              </a:rPr>
              <a:t>ETo</a:t>
            </a:r>
            <a:r>
              <a:rPr lang="en-US" altLang="en-US" sz="2000" smtClean="0">
                <a:sym typeface="Symbol" panose="05050102010706020507" pitchFamily="18" charset="2"/>
              </a:rPr>
              <a:t> = </a:t>
            </a:r>
            <a:r>
              <a:rPr lang="en-US" altLang="en-US" sz="2000" smtClean="0"/>
              <a:t>Reference ET for a well watered grass (mm d</a:t>
            </a:r>
            <a:r>
              <a:rPr lang="en-US" altLang="en-US" sz="2000" baseline="30000" smtClean="0"/>
              <a:t>-1</a:t>
            </a:r>
            <a:r>
              <a:rPr lang="en-US" altLang="en-US" sz="2000" smtClean="0"/>
              <a:t>),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ym typeface="Symbol" panose="05050102010706020507" pitchFamily="18" charset="2"/>
              </a:rPr>
              <a:t> = slope of the saturation vapor pressure curve (kPa/C)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000" smtClean="0"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altLang="en-US" sz="2000" smtClean="0">
                <a:sym typeface="Symbol" panose="05050102010706020507" pitchFamily="18" charset="2"/>
              </a:rPr>
              <a:t>= psychrometric constant (kPa/C)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ym typeface="Symbol" panose="05050102010706020507" pitchFamily="18" charset="2"/>
              </a:rPr>
              <a:t>Rn = net radiation (</a:t>
            </a:r>
            <a:r>
              <a:rPr lang="en-US" altLang="en-US" sz="2000" smtClean="0"/>
              <a:t>MJ m</a:t>
            </a:r>
            <a:r>
              <a:rPr lang="en-US" altLang="en-US" sz="2000" baseline="30000" smtClean="0"/>
              <a:t>-2 </a:t>
            </a:r>
            <a:r>
              <a:rPr lang="en-US" altLang="en-US" sz="2000" smtClean="0"/>
              <a:t>d</a:t>
            </a:r>
            <a:r>
              <a:rPr lang="en-US" altLang="en-US" sz="2000" baseline="30000" smtClean="0"/>
              <a:t>-1</a:t>
            </a:r>
            <a:r>
              <a:rPr lang="en-US" altLang="en-US" sz="20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G = heat flux density to the soil (MJ m</a:t>
            </a:r>
            <a:r>
              <a:rPr lang="en-US" altLang="en-US" sz="2000" baseline="30000" smtClean="0"/>
              <a:t>-2 </a:t>
            </a:r>
            <a:r>
              <a:rPr lang="en-US" altLang="en-US" sz="2000" smtClean="0"/>
              <a:t>d</a:t>
            </a:r>
            <a:r>
              <a:rPr lang="en-US" altLang="en-US" sz="2000" baseline="30000" smtClean="0"/>
              <a:t>-1</a:t>
            </a:r>
            <a:r>
              <a:rPr lang="en-US" altLang="en-US" sz="20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 smtClean="0"/>
              <a:t>U2</a:t>
            </a:r>
            <a:r>
              <a:rPr lang="en-US" altLang="en-US" sz="2000" smtClean="0"/>
              <a:t> = average wind speed at 2 m (m/s)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 smtClean="0"/>
              <a:t>e</a:t>
            </a:r>
            <a:r>
              <a:rPr lang="en-US" altLang="en-US" sz="2000" i="1" baseline="-25000" smtClean="0"/>
              <a:t>s</a:t>
            </a:r>
            <a:r>
              <a:rPr lang="en-US" altLang="en-US" sz="2000" smtClean="0"/>
              <a:t> = mean saturated vapor pressure (kPa)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 smtClean="0"/>
              <a:t>e</a:t>
            </a:r>
            <a:r>
              <a:rPr lang="en-US" altLang="en-US" sz="2000" baseline="-25000" smtClean="0"/>
              <a:t>a </a:t>
            </a:r>
            <a:r>
              <a:rPr lang="en-US" altLang="en-US" sz="2000" smtClean="0"/>
              <a:t>= mean actual vapor pressure (kPa)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Cd and Cn related to crop (Cn=900; Cd=0.34 for grass)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833688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109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aphicFrame>
        <p:nvGraphicFramePr>
          <p:cNvPr id="18438" name="Object 7"/>
          <p:cNvGraphicFramePr>
            <a:graphicFrameLocks noChangeAspect="1"/>
          </p:cNvGraphicFramePr>
          <p:nvPr/>
        </p:nvGraphicFramePr>
        <p:xfrm>
          <a:off x="1169988" y="1828800"/>
          <a:ext cx="7807325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Equation" r:id="rId3" imgW="3619500" imgH="622300" progId="Equation.3">
                  <p:embed/>
                </p:oleObj>
              </mc:Choice>
              <mc:Fallback>
                <p:oleObj name="Equation" r:id="rId3" imgW="36195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1828800"/>
                        <a:ext cx="7807325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36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16" y="1981200"/>
            <a:ext cx="757944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7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2057400" y="228600"/>
            <a:ext cx="5715000" cy="6248400"/>
            <a:chOff x="1344" y="384"/>
            <a:chExt cx="3600" cy="3936"/>
          </a:xfrm>
        </p:grpSpPr>
        <p:pic>
          <p:nvPicPr>
            <p:cNvPr id="19460" name="Picture 5" descr="x0490e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632"/>
              <a:ext cx="3600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7" descr="x0490e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384"/>
              <a:ext cx="3600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9" descr="x0490e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3060"/>
              <a:ext cx="360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4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Evapotranspiration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3429000"/>
            <a:ext cx="655955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ET</a:t>
            </a:r>
            <a:r>
              <a:rPr lang="en-US" altLang="en-US" sz="2800" baseline="-25000" smtClean="0"/>
              <a:t>c</a:t>
            </a:r>
            <a:r>
              <a:rPr lang="en-US" altLang="en-US" sz="2800" smtClean="0"/>
              <a:t> = Actual crop ET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ET</a:t>
            </a:r>
            <a:r>
              <a:rPr lang="en-US" altLang="en-US" sz="2800" baseline="-25000" smtClean="0"/>
              <a:t>ref</a:t>
            </a:r>
            <a:r>
              <a:rPr lang="en-US" altLang="en-US" sz="2800" smtClean="0"/>
              <a:t>= Reference ET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ETr = alfalfa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ETo = grass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Kc = Crop Coefficient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Ks = Soil Water Coefficient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95600" y="2286000"/>
            <a:ext cx="3906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¬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ET</a:t>
            </a:r>
            <a:r>
              <a:rPr lang="en-US" altLang="en-US" sz="4000" baseline="-25000">
                <a:solidFill>
                  <a:srgbClr val="000000"/>
                </a:solidFill>
              </a:rPr>
              <a:t>c</a:t>
            </a:r>
            <a:r>
              <a:rPr lang="en-US" altLang="en-US" sz="4000">
                <a:solidFill>
                  <a:srgbClr val="000000"/>
                </a:solidFill>
              </a:rPr>
              <a:t> = ET</a:t>
            </a:r>
            <a:r>
              <a:rPr lang="en-US" altLang="en-US" sz="4000" baseline="-25000">
                <a:solidFill>
                  <a:srgbClr val="000000"/>
                </a:solidFill>
              </a:rPr>
              <a:t>ref</a:t>
            </a:r>
            <a:r>
              <a:rPr lang="en-US" altLang="en-US" sz="4000">
                <a:solidFill>
                  <a:srgbClr val="000000"/>
                </a:solidFill>
              </a:rPr>
              <a:t> Kc Ks</a:t>
            </a:r>
          </a:p>
        </p:txBody>
      </p:sp>
    </p:spTree>
    <p:extLst>
      <p:ext uri="{BB962C8B-B14F-4D97-AF65-F5344CB8AC3E}">
        <p14:creationId xmlns:p14="http://schemas.microsoft.com/office/powerpoint/2010/main" val="160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987"/>
            <a:ext cx="89154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9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Crop Coefficients</a:t>
            </a:r>
          </a:p>
        </p:txBody>
      </p:sp>
      <p:pic>
        <p:nvPicPr>
          <p:cNvPr id="21507" name="Picture 5" descr="corn crop co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900"/>
            <a:ext cx="4953000" cy="267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825"/>
            <a:ext cx="4733925" cy="2886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925" y="2889274"/>
            <a:ext cx="4359275" cy="21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Soil Water Terms 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981200" y="1371600"/>
            <a:ext cx="7162800" cy="2438400"/>
            <a:chOff x="1248" y="1104"/>
            <a:chExt cx="4512" cy="1536"/>
          </a:xfrm>
        </p:grpSpPr>
        <p:sp>
          <p:nvSpPr>
            <p:cNvPr id="6179" name="Rectangle 4"/>
            <p:cNvSpPr>
              <a:spLocks noChangeArrowheads="1"/>
            </p:cNvSpPr>
            <p:nvPr/>
          </p:nvSpPr>
          <p:spPr bwMode="auto">
            <a:xfrm>
              <a:off x="4032" y="1920"/>
              <a:ext cx="816" cy="7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6180" name="Picture 5" descr="soilprof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104"/>
              <a:ext cx="1262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Line 6"/>
            <p:cNvSpPr>
              <a:spLocks noChangeShapeType="1"/>
            </p:cNvSpPr>
            <p:nvPr/>
          </p:nvSpPr>
          <p:spPr bwMode="auto">
            <a:xfrm flipV="1">
              <a:off x="1776" y="1152"/>
              <a:ext cx="2256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82" name="Line 7"/>
            <p:cNvSpPr>
              <a:spLocks noChangeShapeType="1"/>
            </p:cNvSpPr>
            <p:nvPr/>
          </p:nvSpPr>
          <p:spPr bwMode="auto">
            <a:xfrm>
              <a:off x="1776" y="1968"/>
              <a:ext cx="225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83" name="Rectangle 8"/>
            <p:cNvSpPr>
              <a:spLocks noChangeArrowheads="1"/>
            </p:cNvSpPr>
            <p:nvPr/>
          </p:nvSpPr>
          <p:spPr bwMode="auto">
            <a:xfrm>
              <a:off x="4032" y="1488"/>
              <a:ext cx="816" cy="432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84" name="Rectangle 9"/>
            <p:cNvSpPr>
              <a:spLocks noChangeArrowheads="1"/>
            </p:cNvSpPr>
            <p:nvPr/>
          </p:nvSpPr>
          <p:spPr bwMode="auto">
            <a:xfrm>
              <a:off x="4032" y="1152"/>
              <a:ext cx="816" cy="336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85" name="Text Box 10"/>
            <p:cNvSpPr txBox="1">
              <a:spLocks noChangeArrowheads="1"/>
            </p:cNvSpPr>
            <p:nvPr/>
          </p:nvSpPr>
          <p:spPr bwMode="auto">
            <a:xfrm>
              <a:off x="4275" y="1200"/>
              <a:ext cx="3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air</a:t>
              </a:r>
            </a:p>
          </p:txBody>
        </p:sp>
        <p:sp>
          <p:nvSpPr>
            <p:cNvPr id="6186" name="Text Box 11"/>
            <p:cNvSpPr txBox="1">
              <a:spLocks noChangeArrowheads="1"/>
            </p:cNvSpPr>
            <p:nvPr/>
          </p:nvSpPr>
          <p:spPr bwMode="auto">
            <a:xfrm>
              <a:off x="4136" y="2136"/>
              <a:ext cx="6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solids</a:t>
              </a:r>
            </a:p>
          </p:txBody>
        </p:sp>
        <p:sp>
          <p:nvSpPr>
            <p:cNvPr id="6187" name="Text Box 12"/>
            <p:cNvSpPr txBox="1">
              <a:spLocks noChangeArrowheads="1"/>
            </p:cNvSpPr>
            <p:nvPr/>
          </p:nvSpPr>
          <p:spPr bwMode="auto">
            <a:xfrm>
              <a:off x="4147" y="1560"/>
              <a:ext cx="5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water</a:t>
              </a:r>
            </a:p>
          </p:txBody>
        </p:sp>
        <p:sp>
          <p:nvSpPr>
            <p:cNvPr id="6188" name="AutoShape 13"/>
            <p:cNvSpPr>
              <a:spLocks/>
            </p:cNvSpPr>
            <p:nvPr/>
          </p:nvSpPr>
          <p:spPr bwMode="auto">
            <a:xfrm>
              <a:off x="4848" y="1152"/>
              <a:ext cx="240" cy="768"/>
            </a:xfrm>
            <a:prstGeom prst="rightBrace">
              <a:avLst>
                <a:gd name="adj1" fmla="val 2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89" name="Text Box 14"/>
            <p:cNvSpPr txBox="1">
              <a:spLocks noChangeArrowheads="1"/>
            </p:cNvSpPr>
            <p:nvPr/>
          </p:nvSpPr>
          <p:spPr bwMode="auto">
            <a:xfrm>
              <a:off x="5024" y="1296"/>
              <a:ext cx="73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Ü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30000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1500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pore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volume</a:t>
              </a:r>
            </a:p>
          </p:txBody>
        </p:sp>
      </p:grpSp>
      <p:sp>
        <p:nvSpPr>
          <p:cNvPr id="6148" name="Text Box 15"/>
          <p:cNvSpPr txBox="1">
            <a:spLocks noChangeArrowheads="1"/>
          </p:cNvSpPr>
          <p:nvPr/>
        </p:nvSpPr>
        <p:spPr bwMode="auto">
          <a:xfrm>
            <a:off x="8458200" y="40386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1.0</a:t>
            </a:r>
          </a:p>
        </p:txBody>
      </p:sp>
      <p:sp>
        <p:nvSpPr>
          <p:cNvPr id="6149" name="Line 16"/>
          <p:cNvSpPr>
            <a:spLocks noChangeShapeType="1"/>
          </p:cNvSpPr>
          <p:nvPr/>
        </p:nvSpPr>
        <p:spPr bwMode="auto">
          <a:xfrm>
            <a:off x="1600200" y="4648200"/>
            <a:ext cx="7086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Line 17"/>
          <p:cNvSpPr>
            <a:spLocks noChangeShapeType="1"/>
          </p:cNvSpPr>
          <p:nvPr/>
        </p:nvSpPr>
        <p:spPr bwMode="auto">
          <a:xfrm>
            <a:off x="1600200" y="4419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1" name="Line 18"/>
          <p:cNvSpPr>
            <a:spLocks noChangeShapeType="1"/>
          </p:cNvSpPr>
          <p:nvPr/>
        </p:nvSpPr>
        <p:spPr bwMode="auto">
          <a:xfrm>
            <a:off x="5181600" y="4419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Line 19"/>
          <p:cNvSpPr>
            <a:spLocks noChangeShapeType="1"/>
          </p:cNvSpPr>
          <p:nvPr/>
        </p:nvSpPr>
        <p:spPr bwMode="auto">
          <a:xfrm>
            <a:off x="8686800" y="4419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3" name="Line 20"/>
          <p:cNvSpPr>
            <a:spLocks noChangeShapeType="1"/>
          </p:cNvSpPr>
          <p:nvPr/>
        </p:nvSpPr>
        <p:spPr bwMode="auto">
          <a:xfrm>
            <a:off x="1600200" y="4495800"/>
            <a:ext cx="358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4" name="Line 21"/>
          <p:cNvSpPr>
            <a:spLocks noChangeShapeType="1"/>
          </p:cNvSpPr>
          <p:nvPr/>
        </p:nvSpPr>
        <p:spPr bwMode="auto">
          <a:xfrm>
            <a:off x="5257800" y="4495800"/>
            <a:ext cx="3352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5" name="Text Box 22"/>
          <p:cNvSpPr txBox="1">
            <a:spLocks noChangeArrowheads="1"/>
          </p:cNvSpPr>
          <p:nvPr/>
        </p:nvSpPr>
        <p:spPr bwMode="auto">
          <a:xfrm>
            <a:off x="1447800" y="40354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156" name="Text Box 23"/>
          <p:cNvSpPr txBox="1">
            <a:spLocks noChangeArrowheads="1"/>
          </p:cNvSpPr>
          <p:nvPr/>
        </p:nvSpPr>
        <p:spPr bwMode="auto">
          <a:xfrm>
            <a:off x="4648200" y="40386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0.3 – 0.5</a:t>
            </a:r>
          </a:p>
        </p:txBody>
      </p:sp>
      <p:sp>
        <p:nvSpPr>
          <p:cNvPr id="6157" name="Text Box 24"/>
          <p:cNvSpPr txBox="1">
            <a:spLocks noChangeArrowheads="1"/>
          </p:cNvSpPr>
          <p:nvPr/>
        </p:nvSpPr>
        <p:spPr bwMode="auto">
          <a:xfrm>
            <a:off x="2133600" y="4114800"/>
            <a:ext cx="241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pore volume (voids)</a:t>
            </a:r>
          </a:p>
        </p:txBody>
      </p:sp>
      <p:sp>
        <p:nvSpPr>
          <p:cNvPr id="6158" name="Text Box 25"/>
          <p:cNvSpPr txBox="1">
            <a:spLocks noChangeArrowheads="1"/>
          </p:cNvSpPr>
          <p:nvPr/>
        </p:nvSpPr>
        <p:spPr bwMode="auto">
          <a:xfrm>
            <a:off x="6553200" y="4114800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solids</a:t>
            </a:r>
          </a:p>
        </p:txBody>
      </p:sp>
      <p:sp>
        <p:nvSpPr>
          <p:cNvPr id="6159" name="Line 26"/>
          <p:cNvSpPr>
            <a:spLocks noChangeShapeType="1"/>
          </p:cNvSpPr>
          <p:nvPr/>
        </p:nvSpPr>
        <p:spPr bwMode="auto">
          <a:xfrm>
            <a:off x="1600200" y="5565775"/>
            <a:ext cx="7086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60" name="Line 27"/>
          <p:cNvSpPr>
            <a:spLocks noChangeShapeType="1"/>
          </p:cNvSpPr>
          <p:nvPr/>
        </p:nvSpPr>
        <p:spPr bwMode="auto">
          <a:xfrm>
            <a:off x="1600200" y="53371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61" name="Line 28"/>
          <p:cNvSpPr>
            <a:spLocks noChangeShapeType="1"/>
          </p:cNvSpPr>
          <p:nvPr/>
        </p:nvSpPr>
        <p:spPr bwMode="auto">
          <a:xfrm>
            <a:off x="8686800" y="53371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62" name="Text Box 29"/>
          <p:cNvSpPr txBox="1">
            <a:spLocks noChangeArrowheads="1"/>
          </p:cNvSpPr>
          <p:nvPr/>
        </p:nvSpPr>
        <p:spPr bwMode="auto">
          <a:xfrm>
            <a:off x="1143000" y="556260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oven dry</a:t>
            </a:r>
          </a:p>
        </p:txBody>
      </p:sp>
      <p:sp>
        <p:nvSpPr>
          <p:cNvPr id="6163" name="Text Box 30"/>
          <p:cNvSpPr txBox="1">
            <a:spLocks noChangeArrowheads="1"/>
          </p:cNvSpPr>
          <p:nvPr/>
        </p:nvSpPr>
        <p:spPr bwMode="auto">
          <a:xfrm>
            <a:off x="8007350" y="55626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saturated</a:t>
            </a:r>
          </a:p>
        </p:txBody>
      </p:sp>
      <p:sp>
        <p:nvSpPr>
          <p:cNvPr id="6164" name="Text Box 31"/>
          <p:cNvSpPr txBox="1">
            <a:spLocks noChangeArrowheads="1"/>
          </p:cNvSpPr>
          <p:nvPr/>
        </p:nvSpPr>
        <p:spPr bwMode="auto">
          <a:xfrm>
            <a:off x="1447800" y="5029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165" name="Text Box 32"/>
          <p:cNvSpPr txBox="1">
            <a:spLocks noChangeArrowheads="1"/>
          </p:cNvSpPr>
          <p:nvPr/>
        </p:nvSpPr>
        <p:spPr bwMode="auto">
          <a:xfrm>
            <a:off x="8153400" y="4800600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porosity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0.3 – 0.5</a:t>
            </a:r>
          </a:p>
        </p:txBody>
      </p:sp>
      <p:sp>
        <p:nvSpPr>
          <p:cNvPr id="6166" name="Oval 33"/>
          <p:cNvSpPr>
            <a:spLocks noChangeArrowheads="1"/>
          </p:cNvSpPr>
          <p:nvPr/>
        </p:nvSpPr>
        <p:spPr bwMode="auto">
          <a:xfrm>
            <a:off x="5943600" y="5410200"/>
            <a:ext cx="914400" cy="3048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FC</a:t>
            </a:r>
          </a:p>
        </p:txBody>
      </p:sp>
      <p:sp>
        <p:nvSpPr>
          <p:cNvPr id="6167" name="Oval 34"/>
          <p:cNvSpPr>
            <a:spLocks noChangeArrowheads="1"/>
          </p:cNvSpPr>
          <p:nvPr/>
        </p:nvSpPr>
        <p:spPr bwMode="auto">
          <a:xfrm>
            <a:off x="3048000" y="5410200"/>
            <a:ext cx="914400" cy="3048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PWP</a:t>
            </a:r>
          </a:p>
        </p:txBody>
      </p:sp>
      <p:sp>
        <p:nvSpPr>
          <p:cNvPr id="6168" name="Text Box 35"/>
          <p:cNvSpPr txBox="1">
            <a:spLocks noChangeArrowheads="1"/>
          </p:cNvSpPr>
          <p:nvPr/>
        </p:nvSpPr>
        <p:spPr bwMode="auto">
          <a:xfrm>
            <a:off x="2971800" y="5715000"/>
            <a:ext cx="111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-15 bars</a:t>
            </a:r>
          </a:p>
        </p:txBody>
      </p:sp>
      <p:sp>
        <p:nvSpPr>
          <p:cNvPr id="6169" name="Text Box 36"/>
          <p:cNvSpPr txBox="1">
            <a:spLocks noChangeArrowheads="1"/>
          </p:cNvSpPr>
          <p:nvPr/>
        </p:nvSpPr>
        <p:spPr bwMode="auto">
          <a:xfrm>
            <a:off x="5867400" y="5715000"/>
            <a:ext cx="118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-0.3 bars</a:t>
            </a:r>
          </a:p>
        </p:txBody>
      </p:sp>
      <p:sp>
        <p:nvSpPr>
          <p:cNvPr id="6170" name="Line 37"/>
          <p:cNvSpPr>
            <a:spLocks noChangeShapeType="1"/>
          </p:cNvSpPr>
          <p:nvPr/>
        </p:nvSpPr>
        <p:spPr bwMode="auto">
          <a:xfrm>
            <a:off x="1600200" y="4800600"/>
            <a:ext cx="0" cy="304800"/>
          </a:xfrm>
          <a:prstGeom prst="line">
            <a:avLst/>
          </a:prstGeom>
          <a:noFill/>
          <a:ln w="25400">
            <a:solidFill>
              <a:srgbClr val="00FF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71" name="Line 38"/>
          <p:cNvSpPr>
            <a:spLocks noChangeShapeType="1"/>
          </p:cNvSpPr>
          <p:nvPr/>
        </p:nvSpPr>
        <p:spPr bwMode="auto">
          <a:xfrm>
            <a:off x="5181600" y="4800600"/>
            <a:ext cx="3429000" cy="685800"/>
          </a:xfrm>
          <a:prstGeom prst="line">
            <a:avLst/>
          </a:prstGeom>
          <a:noFill/>
          <a:ln w="25400">
            <a:solidFill>
              <a:srgbClr val="00FF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72" name="AutoShape 39"/>
          <p:cNvSpPr>
            <a:spLocks/>
          </p:cNvSpPr>
          <p:nvPr/>
        </p:nvSpPr>
        <p:spPr bwMode="auto">
          <a:xfrm rot="5363760">
            <a:off x="2514600" y="5176838"/>
            <a:ext cx="152400" cy="19812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73" name="AutoShape 40"/>
          <p:cNvSpPr>
            <a:spLocks/>
          </p:cNvSpPr>
          <p:nvPr/>
        </p:nvSpPr>
        <p:spPr bwMode="auto">
          <a:xfrm rot="5363760">
            <a:off x="4913313" y="4833938"/>
            <a:ext cx="152400" cy="2667000"/>
          </a:xfrm>
          <a:prstGeom prst="rightBrace">
            <a:avLst>
              <a:gd name="adj1" fmla="val 1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74" name="AutoShape 41"/>
          <p:cNvSpPr>
            <a:spLocks/>
          </p:cNvSpPr>
          <p:nvPr/>
        </p:nvSpPr>
        <p:spPr bwMode="auto">
          <a:xfrm rot="5363760">
            <a:off x="7505700" y="5067300"/>
            <a:ext cx="152400" cy="2209800"/>
          </a:xfrm>
          <a:prstGeom prst="rightBrace">
            <a:avLst>
              <a:gd name="adj1" fmla="val 12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75" name="Text Box 42"/>
          <p:cNvSpPr txBox="1">
            <a:spLocks noChangeArrowheads="1"/>
          </p:cNvSpPr>
          <p:nvPr/>
        </p:nvSpPr>
        <p:spPr bwMode="auto">
          <a:xfrm>
            <a:off x="1524000" y="63246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Hygroscopic water</a:t>
            </a:r>
          </a:p>
        </p:txBody>
      </p:sp>
      <p:sp>
        <p:nvSpPr>
          <p:cNvPr id="6176" name="Text Box 43"/>
          <p:cNvSpPr txBox="1">
            <a:spLocks noChangeArrowheads="1"/>
          </p:cNvSpPr>
          <p:nvPr/>
        </p:nvSpPr>
        <p:spPr bwMode="auto">
          <a:xfrm>
            <a:off x="3810000" y="6324600"/>
            <a:ext cx="236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Plant Available Water</a:t>
            </a:r>
          </a:p>
        </p:txBody>
      </p:sp>
      <p:sp>
        <p:nvSpPr>
          <p:cNvPr id="6177" name="Text Box 44"/>
          <p:cNvSpPr txBox="1">
            <a:spLocks noChangeArrowheads="1"/>
          </p:cNvSpPr>
          <p:nvPr/>
        </p:nvSpPr>
        <p:spPr bwMode="auto">
          <a:xfrm>
            <a:off x="7086600" y="632460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Drainage</a:t>
            </a:r>
          </a:p>
        </p:txBody>
      </p:sp>
      <p:sp>
        <p:nvSpPr>
          <p:cNvPr id="6178" name="Rectangle 45"/>
          <p:cNvSpPr>
            <a:spLocks noChangeArrowheads="1"/>
          </p:cNvSpPr>
          <p:nvPr/>
        </p:nvSpPr>
        <p:spPr bwMode="auto">
          <a:xfrm>
            <a:off x="2895600" y="2514600"/>
            <a:ext cx="1524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2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2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Textural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52538"/>
            <a:ext cx="4422386" cy="4205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5567362"/>
            <a:ext cx="4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http://www.nrcs.usda.gov/wps/portal/nrcs/detail/soils/survey/?cid=nrcs142p2_054167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82" y="1643062"/>
            <a:ext cx="42862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2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Movement in the Soil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50001" y="5467597"/>
            <a:ext cx="6643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https://www.youtube.com/watch?v=cC7SPH2KEY4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1373" y="1981200"/>
            <a:ext cx="4151826" cy="31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19200" y="1066800"/>
            <a:ext cx="7620000" cy="5562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5" name="Freeform 3"/>
          <p:cNvSpPr>
            <a:spLocks/>
          </p:cNvSpPr>
          <p:nvPr/>
        </p:nvSpPr>
        <p:spPr bwMode="auto">
          <a:xfrm>
            <a:off x="2971800" y="4038600"/>
            <a:ext cx="457200" cy="304800"/>
          </a:xfrm>
          <a:custGeom>
            <a:avLst/>
            <a:gdLst>
              <a:gd name="T0" fmla="*/ 0 w 208"/>
              <a:gd name="T1" fmla="*/ 497090448 h 151"/>
              <a:gd name="T2" fmla="*/ 91798287 w 208"/>
              <a:gd name="T3" fmla="*/ 73341743 h 151"/>
              <a:gd name="T4" fmla="*/ 362366169 w 208"/>
              <a:gd name="T5" fmla="*/ 0 h 151"/>
              <a:gd name="T6" fmla="*/ 729563712 w 208"/>
              <a:gd name="T7" fmla="*/ 228172069 h 151"/>
              <a:gd name="T8" fmla="*/ 864846554 w 208"/>
              <a:gd name="T9" fmla="*/ 305589250 h 151"/>
              <a:gd name="T10" fmla="*/ 681247783 w 208"/>
              <a:gd name="T11" fmla="*/ 615251921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8" h="151">
                <a:moveTo>
                  <a:pt x="0" y="122"/>
                </a:moveTo>
                <a:cubicBezTo>
                  <a:pt x="1" y="117"/>
                  <a:pt x="7" y="27"/>
                  <a:pt x="19" y="18"/>
                </a:cubicBezTo>
                <a:cubicBezTo>
                  <a:pt x="35" y="7"/>
                  <a:pt x="75" y="0"/>
                  <a:pt x="75" y="0"/>
                </a:cubicBezTo>
                <a:cubicBezTo>
                  <a:pt x="108" y="20"/>
                  <a:pt x="115" y="44"/>
                  <a:pt x="151" y="56"/>
                </a:cubicBezTo>
                <a:cubicBezTo>
                  <a:pt x="160" y="62"/>
                  <a:pt x="172" y="66"/>
                  <a:pt x="179" y="75"/>
                </a:cubicBezTo>
                <a:cubicBezTo>
                  <a:pt x="208" y="110"/>
                  <a:pt x="182" y="151"/>
                  <a:pt x="141" y="151"/>
                </a:cubicBezTo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133600" y="4800600"/>
            <a:ext cx="6248400" cy="1447800"/>
          </a:xfrm>
          <a:prstGeom prst="rect">
            <a:avLst/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Soil Water Balance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114800" y="4648200"/>
            <a:ext cx="1425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INFILTRATION 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90800" y="2209800"/>
            <a:ext cx="876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Irrigation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4343400" y="22860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3048000" y="25146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133600" y="4343400"/>
            <a:ext cx="2286000" cy="609600"/>
          </a:xfrm>
          <a:prstGeom prst="rect">
            <a:avLst/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4419600" y="2057400"/>
          <a:ext cx="3962400" cy="30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Bitmap Image" r:id="rId4" imgW="3847619" imgH="2980952" progId="Paint.Picture">
                  <p:embed/>
                </p:oleObj>
              </mc:Choice>
              <mc:Fallback>
                <p:oleObj name="Bitmap Image" r:id="rId4" imgW="3847619" imgH="2980952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057400"/>
                        <a:ext cx="3962400" cy="306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Freeform 12"/>
          <p:cNvSpPr>
            <a:spLocks/>
          </p:cNvSpPr>
          <p:nvPr/>
        </p:nvSpPr>
        <p:spPr bwMode="auto">
          <a:xfrm>
            <a:off x="2084388" y="4114800"/>
            <a:ext cx="1192212" cy="288925"/>
          </a:xfrm>
          <a:custGeom>
            <a:avLst/>
            <a:gdLst>
              <a:gd name="T0" fmla="*/ 340781182 w 274"/>
              <a:gd name="T1" fmla="*/ 0 h 140"/>
              <a:gd name="T2" fmla="*/ 1779646181 w 274"/>
              <a:gd name="T3" fmla="*/ 485534335 h 140"/>
              <a:gd name="T4" fmla="*/ 2147483647 w 274"/>
              <a:gd name="T5" fmla="*/ 323688869 h 140"/>
              <a:gd name="T6" fmla="*/ 2147483647 w 274"/>
              <a:gd name="T7" fmla="*/ 161845466 h 140"/>
              <a:gd name="T8" fmla="*/ 2147483647 w 274"/>
              <a:gd name="T9" fmla="*/ 442942663 h 140"/>
              <a:gd name="T10" fmla="*/ 2147483647 w 274"/>
              <a:gd name="T11" fmla="*/ 566456036 h 140"/>
              <a:gd name="T12" fmla="*/ 0 w 274"/>
              <a:gd name="T13" fmla="*/ 523864364 h 140"/>
              <a:gd name="T14" fmla="*/ 340781182 w 274"/>
              <a:gd name="T15" fmla="*/ 0 h 1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4" h="140">
                <a:moveTo>
                  <a:pt x="18" y="0"/>
                </a:moveTo>
                <a:cubicBezTo>
                  <a:pt x="101" y="22"/>
                  <a:pt x="84" y="4"/>
                  <a:pt x="94" y="114"/>
                </a:cubicBezTo>
                <a:cubicBezTo>
                  <a:pt x="208" y="90"/>
                  <a:pt x="100" y="127"/>
                  <a:pt x="151" y="76"/>
                </a:cubicBezTo>
                <a:cubicBezTo>
                  <a:pt x="167" y="60"/>
                  <a:pt x="207" y="38"/>
                  <a:pt x="207" y="38"/>
                </a:cubicBezTo>
                <a:cubicBezTo>
                  <a:pt x="228" y="137"/>
                  <a:pt x="196" y="44"/>
                  <a:pt x="254" y="104"/>
                </a:cubicBezTo>
                <a:cubicBezTo>
                  <a:pt x="261" y="111"/>
                  <a:pt x="274" y="132"/>
                  <a:pt x="264" y="133"/>
                </a:cubicBezTo>
                <a:cubicBezTo>
                  <a:pt x="176" y="140"/>
                  <a:pt x="88" y="126"/>
                  <a:pt x="0" y="123"/>
                </a:cubicBezTo>
                <a:cubicBezTo>
                  <a:pt x="12" y="38"/>
                  <a:pt x="6" y="79"/>
                  <a:pt x="18" y="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5" name="Freeform 13"/>
          <p:cNvSpPr>
            <a:spLocks/>
          </p:cNvSpPr>
          <p:nvPr/>
        </p:nvSpPr>
        <p:spPr bwMode="auto">
          <a:xfrm>
            <a:off x="2362200" y="4114800"/>
            <a:ext cx="457200" cy="304800"/>
          </a:xfrm>
          <a:custGeom>
            <a:avLst/>
            <a:gdLst>
              <a:gd name="T0" fmla="*/ 0 w 208"/>
              <a:gd name="T1" fmla="*/ 497090448 h 151"/>
              <a:gd name="T2" fmla="*/ 91798287 w 208"/>
              <a:gd name="T3" fmla="*/ 73341743 h 151"/>
              <a:gd name="T4" fmla="*/ 362366169 w 208"/>
              <a:gd name="T5" fmla="*/ 0 h 151"/>
              <a:gd name="T6" fmla="*/ 729563712 w 208"/>
              <a:gd name="T7" fmla="*/ 228172069 h 151"/>
              <a:gd name="T8" fmla="*/ 864846554 w 208"/>
              <a:gd name="T9" fmla="*/ 305589250 h 151"/>
              <a:gd name="T10" fmla="*/ 681247783 w 208"/>
              <a:gd name="T11" fmla="*/ 615251921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8" h="151">
                <a:moveTo>
                  <a:pt x="0" y="122"/>
                </a:moveTo>
                <a:cubicBezTo>
                  <a:pt x="1" y="117"/>
                  <a:pt x="7" y="27"/>
                  <a:pt x="19" y="18"/>
                </a:cubicBezTo>
                <a:cubicBezTo>
                  <a:pt x="35" y="7"/>
                  <a:pt x="75" y="0"/>
                  <a:pt x="75" y="0"/>
                </a:cubicBezTo>
                <a:cubicBezTo>
                  <a:pt x="108" y="20"/>
                  <a:pt x="115" y="44"/>
                  <a:pt x="151" y="56"/>
                </a:cubicBezTo>
                <a:cubicBezTo>
                  <a:pt x="160" y="62"/>
                  <a:pt x="172" y="66"/>
                  <a:pt x="179" y="75"/>
                </a:cubicBezTo>
                <a:cubicBezTo>
                  <a:pt x="208" y="110"/>
                  <a:pt x="182" y="151"/>
                  <a:pt x="141" y="151"/>
                </a:cubicBezTo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6" name="Freeform 14"/>
          <p:cNvSpPr>
            <a:spLocks/>
          </p:cNvSpPr>
          <p:nvPr/>
        </p:nvSpPr>
        <p:spPr bwMode="auto">
          <a:xfrm>
            <a:off x="2667000" y="3962400"/>
            <a:ext cx="1143000" cy="533400"/>
          </a:xfrm>
          <a:custGeom>
            <a:avLst/>
            <a:gdLst>
              <a:gd name="T0" fmla="*/ 82159267 w 535"/>
              <a:gd name="T1" fmla="*/ 852355494 h 241"/>
              <a:gd name="T2" fmla="*/ 123238901 w 535"/>
              <a:gd name="T3" fmla="*/ 156755415 h 241"/>
              <a:gd name="T4" fmla="*/ 168884125 w 535"/>
              <a:gd name="T5" fmla="*/ 715196442 h 241"/>
              <a:gd name="T6" fmla="*/ 296686480 w 535"/>
              <a:gd name="T7" fmla="*/ 622121462 h 241"/>
              <a:gd name="T8" fmla="*/ 470134060 w 535"/>
              <a:gd name="T9" fmla="*/ 480062213 h 241"/>
              <a:gd name="T10" fmla="*/ 771386131 w 535"/>
              <a:gd name="T11" fmla="*/ 896443992 h 241"/>
              <a:gd name="T12" fmla="*/ 985913344 w 535"/>
              <a:gd name="T13" fmla="*/ 529048695 h 241"/>
              <a:gd name="T14" fmla="*/ 1246083645 w 535"/>
              <a:gd name="T15" fmla="*/ 852355494 h 241"/>
              <a:gd name="T16" fmla="*/ 1634060574 w 535"/>
              <a:gd name="T17" fmla="*/ 715196442 h 241"/>
              <a:gd name="T18" fmla="*/ 1675140207 w 535"/>
              <a:gd name="T19" fmla="*/ 852355494 h 241"/>
              <a:gd name="T20" fmla="*/ 2063115000 w 535"/>
              <a:gd name="T21" fmla="*/ 759282727 h 241"/>
              <a:gd name="T22" fmla="*/ 2147483647 w 535"/>
              <a:gd name="T23" fmla="*/ 852355494 h 241"/>
              <a:gd name="T24" fmla="*/ 2147483647 w 535"/>
              <a:gd name="T25" fmla="*/ 945430474 h 241"/>
              <a:gd name="T26" fmla="*/ 82159267 w 535"/>
              <a:gd name="T27" fmla="*/ 852355494 h 2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5" h="241">
                <a:moveTo>
                  <a:pt x="18" y="174"/>
                </a:moveTo>
                <a:cubicBezTo>
                  <a:pt x="21" y="127"/>
                  <a:pt x="0" y="71"/>
                  <a:pt x="27" y="32"/>
                </a:cubicBezTo>
                <a:cubicBezTo>
                  <a:pt x="48" y="0"/>
                  <a:pt x="23" y="111"/>
                  <a:pt x="37" y="146"/>
                </a:cubicBezTo>
                <a:cubicBezTo>
                  <a:pt x="41" y="156"/>
                  <a:pt x="56" y="133"/>
                  <a:pt x="65" y="127"/>
                </a:cubicBezTo>
                <a:cubicBezTo>
                  <a:pt x="88" y="59"/>
                  <a:pt x="73" y="53"/>
                  <a:pt x="103" y="98"/>
                </a:cubicBezTo>
                <a:cubicBezTo>
                  <a:pt x="113" y="149"/>
                  <a:pt x="119" y="167"/>
                  <a:pt x="169" y="183"/>
                </a:cubicBezTo>
                <a:cubicBezTo>
                  <a:pt x="184" y="141"/>
                  <a:pt x="178" y="134"/>
                  <a:pt x="216" y="108"/>
                </a:cubicBezTo>
                <a:cubicBezTo>
                  <a:pt x="241" y="144"/>
                  <a:pt x="231" y="159"/>
                  <a:pt x="273" y="174"/>
                </a:cubicBezTo>
                <a:cubicBezTo>
                  <a:pt x="338" y="131"/>
                  <a:pt x="308" y="128"/>
                  <a:pt x="358" y="146"/>
                </a:cubicBezTo>
                <a:cubicBezTo>
                  <a:pt x="361" y="155"/>
                  <a:pt x="360" y="167"/>
                  <a:pt x="367" y="174"/>
                </a:cubicBezTo>
                <a:cubicBezTo>
                  <a:pt x="393" y="199"/>
                  <a:pt x="427" y="163"/>
                  <a:pt x="452" y="155"/>
                </a:cubicBezTo>
                <a:cubicBezTo>
                  <a:pt x="462" y="161"/>
                  <a:pt x="470" y="172"/>
                  <a:pt x="481" y="174"/>
                </a:cubicBezTo>
                <a:cubicBezTo>
                  <a:pt x="535" y="181"/>
                  <a:pt x="508" y="136"/>
                  <a:pt x="528" y="193"/>
                </a:cubicBezTo>
                <a:cubicBezTo>
                  <a:pt x="379" y="241"/>
                  <a:pt x="178" y="187"/>
                  <a:pt x="18" y="174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7" name="Freeform 15"/>
          <p:cNvSpPr>
            <a:spLocks/>
          </p:cNvSpPr>
          <p:nvPr/>
        </p:nvSpPr>
        <p:spPr bwMode="auto">
          <a:xfrm>
            <a:off x="3352800" y="4114800"/>
            <a:ext cx="1192213" cy="288925"/>
          </a:xfrm>
          <a:custGeom>
            <a:avLst/>
            <a:gdLst>
              <a:gd name="T0" fmla="*/ 340785819 w 274"/>
              <a:gd name="T1" fmla="*/ 0 h 140"/>
              <a:gd name="T2" fmla="*/ 1779647673 w 274"/>
              <a:gd name="T3" fmla="*/ 485534335 h 140"/>
              <a:gd name="T4" fmla="*/ 2147483647 w 274"/>
              <a:gd name="T5" fmla="*/ 323688869 h 140"/>
              <a:gd name="T6" fmla="*/ 2147483647 w 274"/>
              <a:gd name="T7" fmla="*/ 161845466 h 140"/>
              <a:gd name="T8" fmla="*/ 2147483647 w 274"/>
              <a:gd name="T9" fmla="*/ 442942663 h 140"/>
              <a:gd name="T10" fmla="*/ 2147483647 w 274"/>
              <a:gd name="T11" fmla="*/ 566456036 h 140"/>
              <a:gd name="T12" fmla="*/ 0 w 274"/>
              <a:gd name="T13" fmla="*/ 523864364 h 140"/>
              <a:gd name="T14" fmla="*/ 340785819 w 274"/>
              <a:gd name="T15" fmla="*/ 0 h 1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4" h="140">
                <a:moveTo>
                  <a:pt x="18" y="0"/>
                </a:moveTo>
                <a:cubicBezTo>
                  <a:pt x="101" y="22"/>
                  <a:pt x="84" y="4"/>
                  <a:pt x="94" y="114"/>
                </a:cubicBezTo>
                <a:cubicBezTo>
                  <a:pt x="208" y="90"/>
                  <a:pt x="100" y="127"/>
                  <a:pt x="151" y="76"/>
                </a:cubicBezTo>
                <a:cubicBezTo>
                  <a:pt x="167" y="60"/>
                  <a:pt x="207" y="38"/>
                  <a:pt x="207" y="38"/>
                </a:cubicBezTo>
                <a:cubicBezTo>
                  <a:pt x="228" y="137"/>
                  <a:pt x="196" y="44"/>
                  <a:pt x="254" y="104"/>
                </a:cubicBezTo>
                <a:cubicBezTo>
                  <a:pt x="261" y="111"/>
                  <a:pt x="274" y="132"/>
                  <a:pt x="264" y="133"/>
                </a:cubicBezTo>
                <a:cubicBezTo>
                  <a:pt x="176" y="140"/>
                  <a:pt x="88" y="126"/>
                  <a:pt x="0" y="123"/>
                </a:cubicBezTo>
                <a:cubicBezTo>
                  <a:pt x="12" y="38"/>
                  <a:pt x="6" y="79"/>
                  <a:pt x="18" y="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8" name="Freeform 16"/>
          <p:cNvSpPr>
            <a:spLocks/>
          </p:cNvSpPr>
          <p:nvPr/>
        </p:nvSpPr>
        <p:spPr bwMode="auto">
          <a:xfrm>
            <a:off x="3552825" y="4106863"/>
            <a:ext cx="809625" cy="323850"/>
          </a:xfrm>
          <a:custGeom>
            <a:avLst/>
            <a:gdLst>
              <a:gd name="T0" fmla="*/ 0 w 510"/>
              <a:gd name="T1" fmla="*/ 405745950 h 204"/>
              <a:gd name="T2" fmla="*/ 70564375 w 510"/>
              <a:gd name="T3" fmla="*/ 0 h 204"/>
              <a:gd name="T4" fmla="*/ 95765938 w 510"/>
              <a:gd name="T5" fmla="*/ 332660625 h 204"/>
              <a:gd name="T6" fmla="*/ 118448138 w 510"/>
              <a:gd name="T7" fmla="*/ 405745950 h 204"/>
              <a:gd name="T8" fmla="*/ 189012513 w 510"/>
              <a:gd name="T9" fmla="*/ 332660625 h 204"/>
              <a:gd name="T10" fmla="*/ 262096250 w 510"/>
              <a:gd name="T11" fmla="*/ 287297813 h 204"/>
              <a:gd name="T12" fmla="*/ 428426563 w 510"/>
              <a:gd name="T13" fmla="*/ 262096250 h 204"/>
              <a:gd name="T14" fmla="*/ 476310325 w 510"/>
              <a:gd name="T15" fmla="*/ 47883763 h 204"/>
              <a:gd name="T16" fmla="*/ 546874700 w 510"/>
              <a:gd name="T17" fmla="*/ 73085325 h 204"/>
              <a:gd name="T18" fmla="*/ 617439075 w 510"/>
              <a:gd name="T19" fmla="*/ 309980013 h 204"/>
              <a:gd name="T20" fmla="*/ 690522813 w 510"/>
              <a:gd name="T21" fmla="*/ 332660625 h 204"/>
              <a:gd name="T22" fmla="*/ 975301263 w 510"/>
              <a:gd name="T23" fmla="*/ 262096250 h 204"/>
              <a:gd name="T24" fmla="*/ 1093747813 w 510"/>
              <a:gd name="T25" fmla="*/ 405745950 h 204"/>
              <a:gd name="T26" fmla="*/ 1285279688 w 510"/>
              <a:gd name="T27" fmla="*/ 428426563 h 204"/>
              <a:gd name="T28" fmla="*/ 1260078125 w 510"/>
              <a:gd name="T29" fmla="*/ 501511888 h 204"/>
              <a:gd name="T30" fmla="*/ 0 w 510"/>
              <a:gd name="T31" fmla="*/ 405745950 h 2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10" h="204">
                <a:moveTo>
                  <a:pt x="0" y="161"/>
                </a:moveTo>
                <a:cubicBezTo>
                  <a:pt x="16" y="109"/>
                  <a:pt x="19" y="54"/>
                  <a:pt x="28" y="0"/>
                </a:cubicBezTo>
                <a:cubicBezTo>
                  <a:pt x="31" y="44"/>
                  <a:pt x="33" y="88"/>
                  <a:pt x="38" y="132"/>
                </a:cubicBezTo>
                <a:cubicBezTo>
                  <a:pt x="39" y="142"/>
                  <a:pt x="37" y="161"/>
                  <a:pt x="47" y="161"/>
                </a:cubicBezTo>
                <a:cubicBezTo>
                  <a:pt x="60" y="161"/>
                  <a:pt x="65" y="141"/>
                  <a:pt x="75" y="132"/>
                </a:cubicBezTo>
                <a:cubicBezTo>
                  <a:pt x="84" y="125"/>
                  <a:pt x="94" y="120"/>
                  <a:pt x="104" y="114"/>
                </a:cubicBezTo>
                <a:cubicBezTo>
                  <a:pt x="136" y="161"/>
                  <a:pt x="142" y="145"/>
                  <a:pt x="170" y="104"/>
                </a:cubicBezTo>
                <a:cubicBezTo>
                  <a:pt x="179" y="76"/>
                  <a:pt x="171" y="42"/>
                  <a:pt x="189" y="19"/>
                </a:cubicBezTo>
                <a:cubicBezTo>
                  <a:pt x="195" y="11"/>
                  <a:pt x="208" y="26"/>
                  <a:pt x="217" y="29"/>
                </a:cubicBezTo>
                <a:cubicBezTo>
                  <a:pt x="223" y="47"/>
                  <a:pt x="235" y="113"/>
                  <a:pt x="245" y="123"/>
                </a:cubicBezTo>
                <a:cubicBezTo>
                  <a:pt x="252" y="130"/>
                  <a:pt x="264" y="129"/>
                  <a:pt x="274" y="132"/>
                </a:cubicBezTo>
                <a:cubicBezTo>
                  <a:pt x="313" y="107"/>
                  <a:pt x="324" y="94"/>
                  <a:pt x="387" y="104"/>
                </a:cubicBezTo>
                <a:cubicBezTo>
                  <a:pt x="437" y="112"/>
                  <a:pt x="396" y="146"/>
                  <a:pt x="434" y="161"/>
                </a:cubicBezTo>
                <a:cubicBezTo>
                  <a:pt x="458" y="170"/>
                  <a:pt x="485" y="167"/>
                  <a:pt x="510" y="170"/>
                </a:cubicBezTo>
                <a:cubicBezTo>
                  <a:pt x="507" y="180"/>
                  <a:pt x="510" y="199"/>
                  <a:pt x="500" y="199"/>
                </a:cubicBezTo>
                <a:cubicBezTo>
                  <a:pt x="352" y="204"/>
                  <a:pt x="152" y="185"/>
                  <a:pt x="0" y="161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rot="-1269346">
            <a:off x="4267200" y="3733800"/>
            <a:ext cx="15240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5105400" y="43434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4038600" y="3810000"/>
            <a:ext cx="1417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Surface Runoff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2133600" y="4953000"/>
            <a:ext cx="30480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5334000" y="5791200"/>
            <a:ext cx="30480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4648200" y="4648200"/>
            <a:ext cx="981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Infiltration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2438400" y="4724400"/>
            <a:ext cx="18399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Effective Root Zone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6019800" y="5562600"/>
            <a:ext cx="18399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Effective Root Zone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2895600" y="5257800"/>
            <a:ext cx="8683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Drainage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2743200" y="4419600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Storage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6477000" y="5181600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Storage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6477000" y="6019800"/>
            <a:ext cx="8683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Drainage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6858000" y="57150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3276600" y="49530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3" name="Rectangle 31" descr="Large confetti"/>
          <p:cNvSpPr>
            <a:spLocks noChangeArrowheads="1"/>
          </p:cNvSpPr>
          <p:nvPr/>
        </p:nvSpPr>
        <p:spPr bwMode="auto">
          <a:xfrm>
            <a:off x="2133600" y="6248400"/>
            <a:ext cx="6248400" cy="304800"/>
          </a:xfrm>
          <a:prstGeom prst="rect">
            <a:avLst/>
          </a:prstGeom>
          <a:pattFill prst="lgConfetti">
            <a:fgClr>
              <a:schemeClr val="accent2"/>
            </a:fgClr>
            <a:bgClr>
              <a:srgbClr val="99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2286000" y="6019800"/>
            <a:ext cx="11318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Water Table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3733800" y="5715000"/>
            <a:ext cx="13096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Upward Flux?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 flipV="1">
            <a:off x="4419600" y="5943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27" name="Rectangle 35"/>
          <p:cNvSpPr>
            <a:spLocks noChangeArrowheads="1"/>
          </p:cNvSpPr>
          <p:nvPr/>
        </p:nvSpPr>
        <p:spPr bwMode="auto">
          <a:xfrm>
            <a:off x="3810000" y="1981200"/>
            <a:ext cx="1152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Precipitation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8" name="Rectangle 36"/>
          <p:cNvSpPr>
            <a:spLocks noChangeArrowheads="1"/>
          </p:cNvSpPr>
          <p:nvPr/>
        </p:nvSpPr>
        <p:spPr bwMode="auto">
          <a:xfrm>
            <a:off x="2667000" y="3505200"/>
            <a:ext cx="857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ET grass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29" name="Rectangle 37"/>
          <p:cNvSpPr>
            <a:spLocks noChangeArrowheads="1"/>
          </p:cNvSpPr>
          <p:nvPr/>
        </p:nvSpPr>
        <p:spPr bwMode="auto">
          <a:xfrm>
            <a:off x="5943600" y="1524000"/>
            <a:ext cx="698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ET tree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 flipV="1">
            <a:off x="3124200" y="3733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31" name="Line 39"/>
          <p:cNvSpPr>
            <a:spLocks noChangeShapeType="1"/>
          </p:cNvSpPr>
          <p:nvPr/>
        </p:nvSpPr>
        <p:spPr bwMode="auto">
          <a:xfrm flipV="1">
            <a:off x="6324600" y="1752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32" name="Line 40"/>
          <p:cNvSpPr>
            <a:spLocks noChangeShapeType="1"/>
          </p:cNvSpPr>
          <p:nvPr/>
        </p:nvSpPr>
        <p:spPr bwMode="auto">
          <a:xfrm flipH="1">
            <a:off x="7010400" y="2057400"/>
            <a:ext cx="4572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33" name="Rectangle 41"/>
          <p:cNvSpPr>
            <a:spLocks noChangeArrowheads="1"/>
          </p:cNvSpPr>
          <p:nvPr/>
        </p:nvSpPr>
        <p:spPr bwMode="auto">
          <a:xfrm>
            <a:off x="7315200" y="1828800"/>
            <a:ext cx="11414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FFFFCC"/>
                </a:solidFill>
                <a:latin typeface="Arial" panose="020B0604020202020204" pitchFamily="34" charset="0"/>
              </a:rPr>
              <a:t>Interception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Field Water Balance	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Inflows – Outflows = </a:t>
            </a:r>
            <a:r>
              <a:rPr lang="en-US" altLang="en-US" smtClean="0">
                <a:sym typeface="Symbol" panose="05050102010706020507" pitchFamily="18" charset="2"/>
              </a:rPr>
              <a:t>Storage</a:t>
            </a:r>
          </a:p>
          <a:p>
            <a:pPr lvl="1" eaLnBrk="1" hangingPunct="1"/>
            <a:r>
              <a:rPr lang="en-US" altLang="en-US" sz="2400" smtClean="0"/>
              <a:t>Inflows = Rainfall (R), Irrigation (I), Upward Flux (assume = 0)</a:t>
            </a:r>
          </a:p>
          <a:p>
            <a:pPr lvl="1" eaLnBrk="1" hangingPunct="1"/>
            <a:r>
              <a:rPr lang="en-US" altLang="en-US" sz="2400" smtClean="0"/>
              <a:t>Outflows = Runoff (RO), Drainage (D), Evapotranspiration (ET)</a:t>
            </a:r>
          </a:p>
          <a:p>
            <a:pPr lvl="1" eaLnBrk="1" hangingPunct="1"/>
            <a:r>
              <a:rPr lang="en-US" altLang="en-US" sz="2400" smtClean="0">
                <a:sym typeface="Symbol" panose="05050102010706020507" pitchFamily="18" charset="2"/>
              </a:rPr>
              <a:t>Storage = WC</a:t>
            </a:r>
            <a:r>
              <a:rPr lang="en-US" altLang="en-US" sz="2400" baseline="-25000" smtClean="0">
                <a:sym typeface="Symbol" panose="05050102010706020507" pitchFamily="18" charset="2"/>
              </a:rPr>
              <a:t>i</a:t>
            </a:r>
            <a:r>
              <a:rPr lang="en-US" altLang="en-US" sz="2400" smtClean="0">
                <a:sym typeface="Symbol" panose="05050102010706020507" pitchFamily="18" charset="2"/>
              </a:rPr>
              <a:t> – WC</a:t>
            </a:r>
            <a:r>
              <a:rPr lang="en-US" altLang="en-US" sz="2400" baseline="-25000" smtClean="0">
                <a:sym typeface="Symbol" panose="05050102010706020507" pitchFamily="18" charset="2"/>
              </a:rPr>
              <a:t>i-1</a:t>
            </a:r>
          </a:p>
          <a:p>
            <a:pPr lvl="1" eaLnBrk="1" hangingPunct="1"/>
            <a:endParaRPr lang="en-US" altLang="en-US" sz="2400" baseline="-25000" smtClean="0">
              <a:sym typeface="Symbol" panose="05050102010706020507" pitchFamily="18" charset="2"/>
            </a:endParaRPr>
          </a:p>
          <a:p>
            <a:pPr eaLnBrk="1" hangingPunct="1"/>
            <a:r>
              <a:rPr lang="en-US" altLang="en-US" smtClean="0">
                <a:sym typeface="Symbol" panose="05050102010706020507" pitchFamily="18" charset="2"/>
              </a:rPr>
              <a:t>R + I – RO – D – ET = WC</a:t>
            </a:r>
            <a:r>
              <a:rPr lang="en-US" altLang="en-US" baseline="-25000" smtClean="0">
                <a:sym typeface="Symbol" panose="05050102010706020507" pitchFamily="18" charset="2"/>
              </a:rPr>
              <a:t>i</a:t>
            </a:r>
            <a:r>
              <a:rPr lang="en-US" altLang="en-US" smtClean="0">
                <a:sym typeface="Symbol" panose="05050102010706020507" pitchFamily="18" charset="2"/>
              </a:rPr>
              <a:t> – WC</a:t>
            </a:r>
            <a:r>
              <a:rPr lang="en-US" altLang="en-US" baseline="-25000" smtClean="0">
                <a:sym typeface="Symbol" panose="05050102010706020507" pitchFamily="18" charset="2"/>
              </a:rPr>
              <a:t>i-1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struction">
  <a:themeElements>
    <a:clrScheme name="Construction 1">
      <a:dk1>
        <a:srgbClr val="000000"/>
      </a:dk1>
      <a:lt1>
        <a:srgbClr val="EAE8E2"/>
      </a:lt1>
      <a:dk2>
        <a:srgbClr val="5F5F5F"/>
      </a:dk2>
      <a:lt2>
        <a:srgbClr val="FDBC03"/>
      </a:lt2>
      <a:accent1>
        <a:srgbClr val="A7C1CB"/>
      </a:accent1>
      <a:accent2>
        <a:srgbClr val="A38D77"/>
      </a:accent2>
      <a:accent3>
        <a:srgbClr val="B6B6B6"/>
      </a:accent3>
      <a:accent4>
        <a:srgbClr val="C8C6C1"/>
      </a:accent4>
      <a:accent5>
        <a:srgbClr val="D0DDE2"/>
      </a:accent5>
      <a:accent6>
        <a:srgbClr val="937F6B"/>
      </a:accent6>
      <a:hlink>
        <a:srgbClr val="FFFFCC"/>
      </a:hlink>
      <a:folHlink>
        <a:srgbClr val="FFCC66"/>
      </a:folHlink>
    </a:clrScheme>
    <a:fontScheme name="Constructio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struction 1">
        <a:dk1>
          <a:srgbClr val="000000"/>
        </a:dk1>
        <a:lt1>
          <a:srgbClr val="EAE8E2"/>
        </a:lt1>
        <a:dk2>
          <a:srgbClr val="5F5F5F"/>
        </a:dk2>
        <a:lt2>
          <a:srgbClr val="FDBC03"/>
        </a:lt2>
        <a:accent1>
          <a:srgbClr val="A7C1CB"/>
        </a:accent1>
        <a:accent2>
          <a:srgbClr val="A38D77"/>
        </a:accent2>
        <a:accent3>
          <a:srgbClr val="B6B6B6"/>
        </a:accent3>
        <a:accent4>
          <a:srgbClr val="C8C6C1"/>
        </a:accent4>
        <a:accent5>
          <a:srgbClr val="D0DDE2"/>
        </a:accent5>
        <a:accent6>
          <a:srgbClr val="937F6B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ruction 2">
        <a:dk1>
          <a:srgbClr val="333333"/>
        </a:dk1>
        <a:lt1>
          <a:srgbClr val="FFFFFF"/>
        </a:lt1>
        <a:dk2>
          <a:srgbClr val="B75E31"/>
        </a:dk2>
        <a:lt2>
          <a:srgbClr val="463828"/>
        </a:lt2>
        <a:accent1>
          <a:srgbClr val="E09F98"/>
        </a:accent1>
        <a:accent2>
          <a:srgbClr val="E4D8CA"/>
        </a:accent2>
        <a:accent3>
          <a:srgbClr val="FFFFFF"/>
        </a:accent3>
        <a:accent4>
          <a:srgbClr val="2A2A2A"/>
        </a:accent4>
        <a:accent5>
          <a:srgbClr val="EDCDCA"/>
        </a:accent5>
        <a:accent6>
          <a:srgbClr val="CFC4B7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3">
        <a:dk1>
          <a:srgbClr val="333333"/>
        </a:dk1>
        <a:lt1>
          <a:srgbClr val="FFFFFF"/>
        </a:lt1>
        <a:dk2>
          <a:srgbClr val="4D4D4D"/>
        </a:dk2>
        <a:lt2>
          <a:srgbClr val="000000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4">
        <a:dk1>
          <a:srgbClr val="000000"/>
        </a:dk1>
        <a:lt1>
          <a:srgbClr val="EAE8E2"/>
        </a:lt1>
        <a:dk2>
          <a:srgbClr val="783A34"/>
        </a:dk2>
        <a:lt2>
          <a:srgbClr val="FFCC99"/>
        </a:lt2>
        <a:accent1>
          <a:srgbClr val="83AAAD"/>
        </a:accent1>
        <a:accent2>
          <a:srgbClr val="A06766"/>
        </a:accent2>
        <a:accent3>
          <a:srgbClr val="BEAEAE"/>
        </a:accent3>
        <a:accent4>
          <a:srgbClr val="C8C6C1"/>
        </a:accent4>
        <a:accent5>
          <a:srgbClr val="C1D2D3"/>
        </a:accent5>
        <a:accent6>
          <a:srgbClr val="915D5C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7694</TotalTime>
  <Words>1138</Words>
  <Application>Microsoft Office PowerPoint</Application>
  <PresentationFormat>On-screen Show (4:3)</PresentationFormat>
  <Paragraphs>242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Arial Narrow</vt:lpstr>
      <vt:lpstr>Calibri</vt:lpstr>
      <vt:lpstr>Impact</vt:lpstr>
      <vt:lpstr>Symbol</vt:lpstr>
      <vt:lpstr>Times New Roman</vt:lpstr>
      <vt:lpstr>Wingdings</vt:lpstr>
      <vt:lpstr>Construction</vt:lpstr>
      <vt:lpstr>Sunny Days</vt:lpstr>
      <vt:lpstr>Bitmap Image</vt:lpstr>
      <vt:lpstr>Equation</vt:lpstr>
      <vt:lpstr>Microsoft Equation 3.0</vt:lpstr>
      <vt:lpstr>Infiltration Evapotranspiration and Soil Water Processes</vt:lpstr>
      <vt:lpstr>Lecture Goals</vt:lpstr>
      <vt:lpstr>PowerPoint Presentation</vt:lpstr>
      <vt:lpstr>Definitions</vt:lpstr>
      <vt:lpstr>Soil Water Terms </vt:lpstr>
      <vt:lpstr>Soil Textural</vt:lpstr>
      <vt:lpstr>Water Movement in the Soil</vt:lpstr>
      <vt:lpstr>Soil Water Balance</vt:lpstr>
      <vt:lpstr>Field Water Balance </vt:lpstr>
      <vt:lpstr>Effective Rainfall (Precipitation)</vt:lpstr>
      <vt:lpstr>Infiltration</vt:lpstr>
      <vt:lpstr>Infiltration</vt:lpstr>
      <vt:lpstr>Infiltration</vt:lpstr>
      <vt:lpstr>Infiltration</vt:lpstr>
      <vt:lpstr>PowerPoint Presentation</vt:lpstr>
      <vt:lpstr>PowerPoint Presentation</vt:lpstr>
      <vt:lpstr>Saturated Systems - Darcy’s Law</vt:lpstr>
      <vt:lpstr>Composite Conductivity </vt:lpstr>
      <vt:lpstr>Factors Affecting Infiltration</vt:lpstr>
      <vt:lpstr>Factors Affecting Infiltration</vt:lpstr>
      <vt:lpstr>PowerPoint Presentation</vt:lpstr>
      <vt:lpstr>Infiltrometers</vt:lpstr>
      <vt:lpstr>PowerPoint Presentation</vt:lpstr>
      <vt:lpstr>Unsaturated Sytems – Predicting Infiltration</vt:lpstr>
      <vt:lpstr>Horton Equation</vt:lpstr>
      <vt:lpstr>Green-Ampt Equation</vt:lpstr>
      <vt:lpstr>PowerPoint Presentation</vt:lpstr>
      <vt:lpstr>Lecture Goals</vt:lpstr>
      <vt:lpstr>Read and Explain Pairs</vt:lpstr>
      <vt:lpstr>PowerPoint Presentation</vt:lpstr>
      <vt:lpstr>Evaporation / Transpiration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 Evaportion –  Standard Class A Pan</vt:lpstr>
      <vt:lpstr>ET Measurement</vt:lpstr>
      <vt:lpstr>Prediction Methods</vt:lpstr>
      <vt:lpstr>Evapotranspiration</vt:lpstr>
      <vt:lpstr>Penman-Monteith Equation</vt:lpstr>
      <vt:lpstr>Physics of ET</vt:lpstr>
      <vt:lpstr>PowerPoint Presentation</vt:lpstr>
      <vt:lpstr>Evapotranspiration</vt:lpstr>
      <vt:lpstr>PowerPoint Presentation</vt:lpstr>
      <vt:lpstr>Crop Coefficients</vt:lpstr>
    </vt:vector>
  </TitlesOfParts>
  <Company>Kansas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Precipitation</dc:title>
  <dc:creator>ASAE</dc:creator>
  <cp:lastModifiedBy>Stacy Hutchinson</cp:lastModifiedBy>
  <cp:revision>75</cp:revision>
  <dcterms:created xsi:type="dcterms:W3CDTF">2004-01-27T22:24:39Z</dcterms:created>
  <dcterms:modified xsi:type="dcterms:W3CDTF">2016-10-10T13:03:42Z</dcterms:modified>
</cp:coreProperties>
</file>